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87" r:id="rId4"/>
    <p:sldMasterId id="2147493499" r:id="rId5"/>
  </p:sldMasterIdLst>
  <p:notesMasterIdLst>
    <p:notesMasterId r:id="rId24"/>
  </p:notesMasterIdLst>
  <p:handoutMasterIdLst>
    <p:handoutMasterId r:id="rId25"/>
  </p:handoutMasterIdLst>
  <p:sldIdLst>
    <p:sldId id="630" r:id="rId6"/>
    <p:sldId id="595" r:id="rId7"/>
    <p:sldId id="612" r:id="rId8"/>
    <p:sldId id="579" r:id="rId9"/>
    <p:sldId id="635" r:id="rId10"/>
    <p:sldId id="614" r:id="rId11"/>
    <p:sldId id="615" r:id="rId12"/>
    <p:sldId id="617" r:id="rId13"/>
    <p:sldId id="619" r:id="rId14"/>
    <p:sldId id="621" r:id="rId15"/>
    <p:sldId id="620" r:id="rId16"/>
    <p:sldId id="627" r:id="rId17"/>
    <p:sldId id="622" r:id="rId18"/>
    <p:sldId id="623" r:id="rId19"/>
    <p:sldId id="631" r:id="rId20"/>
    <p:sldId id="625" r:id="rId21"/>
    <p:sldId id="632" r:id="rId22"/>
    <p:sldId id="633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47">
          <p15:clr>
            <a:srgbClr val="A4A3A4"/>
          </p15:clr>
        </p15:guide>
        <p15:guide id="4" orient="horz" pos="2890">
          <p15:clr>
            <a:srgbClr val="A4A3A4"/>
          </p15:clr>
        </p15:guide>
        <p15:guide id="5" orient="horz" pos="206">
          <p15:clr>
            <a:srgbClr val="A4A3A4"/>
          </p15:clr>
        </p15:guide>
        <p15:guide id="6" orient="horz" pos="676">
          <p15:clr>
            <a:srgbClr val="A4A3A4"/>
          </p15:clr>
        </p15:guide>
        <p15:guide id="7" pos="2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n Palfreyma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86E5"/>
    <a:srgbClr val="DCF6F6"/>
    <a:srgbClr val="7CC7FF"/>
    <a:srgbClr val="5596E6"/>
    <a:srgbClr val="0372DB"/>
    <a:srgbClr val="5FB8D1"/>
    <a:srgbClr val="1C4999"/>
    <a:srgbClr val="41AFFF"/>
    <a:srgbClr val="4A7EBB"/>
    <a:srgbClr val="4A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 autoAdjust="0"/>
    <p:restoredTop sz="72419" autoAdjust="0"/>
  </p:normalViewPr>
  <p:slideViewPr>
    <p:cSldViewPr snapToGrid="0" snapToObjects="1">
      <p:cViewPr varScale="1">
        <p:scale>
          <a:sx n="111" d="100"/>
          <a:sy n="111" d="100"/>
        </p:scale>
        <p:origin x="1544" y="184"/>
      </p:cViewPr>
      <p:guideLst>
        <p:guide orient="horz" pos="1620"/>
        <p:guide pos="2880"/>
        <p:guide orient="horz" pos="747"/>
        <p:guide orient="horz" pos="2890"/>
        <p:guide orient="horz" pos="206"/>
        <p:guide orient="horz" pos="676"/>
        <p:guide pos="2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E8655-7E8A-CD44-826D-171CCCD81A4E}" type="datetimeFigureOut">
              <a:rPr lang="en-US" smtClean="0"/>
              <a:pPr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1961E-0EFA-E748-8B29-1DA1682C9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4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34CD8-0BB3-084C-8D23-3448A3D9883F}" type="datetimeFigureOut">
              <a:rPr lang="en-US" smtClean="0"/>
              <a:pPr/>
              <a:t>6/23/17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8F735-2258-884A-BAD8-BB4BE87DEC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51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Calibri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19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5389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provides powerful application access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devices and data to help you rapidly compose analytics applications. This platform provides secure communication to and from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devices by using MQTT and TLS</a:t>
            </a:r>
          </a:p>
          <a:p>
            <a:pPr marL="228600" indent="-228600" eaLnBrk="1" hangingPunct="1">
              <a:spcBef>
                <a:spcPct val="0"/>
              </a:spcBef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eaLnBrk="1" hangingPunct="1">
              <a:spcBef>
                <a:spcPct val="0"/>
              </a:spcBef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Weather API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name suggests is a REST API to retrieve weather for a given coordinate/location.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eaLnBrk="1" hangingPunct="1">
              <a:spcBef>
                <a:spcPct val="0"/>
              </a:spcBef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eaLnBrk="1" hangingPunct="1">
              <a:spcBef>
                <a:spcPct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6389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r>
              <a:rPr lang="en-US" dirty="0" smtClean="0"/>
              <a:t>This slide shows how things work with</a:t>
            </a:r>
            <a:r>
              <a:rPr lang="en-US" baseline="0" dirty="0" smtClean="0"/>
              <a:t> ADS-B in the picture.</a:t>
            </a:r>
          </a:p>
          <a:p>
            <a:pPr marL="228600" indent="-228600" eaLnBrk="1" hangingPunct="1">
              <a:spcBef>
                <a:spcPct val="0"/>
              </a:spcBef>
            </a:pPr>
            <a:endParaRPr lang="en-US" baseline="0" dirty="0" smtClean="0"/>
          </a:p>
          <a:p>
            <a:pPr marL="228600" indent="-228600" eaLnBrk="1" hangingPunct="1">
              <a:spcBef>
                <a:spcPct val="0"/>
              </a:spcBef>
            </a:pPr>
            <a:r>
              <a:rPr lang="en-US" baseline="0" dirty="0" smtClean="0"/>
              <a:t>Aircrafts receive GPS coordinates from GNSS constellation.  The aircrafts then broadcast ADS-B messages on 1090MHz frequency that can be picked up by other planes in the vicinity and Ground Stations that are equipped with an antenna tuned to 1090MHz.</a:t>
            </a:r>
          </a:p>
          <a:p>
            <a:pPr marL="228600" indent="-228600" eaLnBrk="1" hangingPunct="1">
              <a:spcBef>
                <a:spcPct val="0"/>
              </a:spcBef>
            </a:pPr>
            <a:endParaRPr lang="en-US" baseline="0" dirty="0" smtClean="0"/>
          </a:p>
          <a:p>
            <a:pPr marL="228600" indent="-228600" eaLnBrk="1" hangingPunct="1">
              <a:spcBef>
                <a:spcPct val="0"/>
              </a:spcBef>
            </a:pPr>
            <a:r>
              <a:rPr lang="en-US" baseline="0" dirty="0" smtClean="0"/>
              <a:t>Ground Stations decode ADS-B messages and create MQTT messages which are published to the cloud.</a:t>
            </a:r>
          </a:p>
          <a:p>
            <a:pPr marL="228600" indent="-228600" eaLnBrk="1" hangingPunct="1">
              <a:spcBef>
                <a:spcPct val="0"/>
              </a:spcBef>
            </a:pPr>
            <a:endParaRPr lang="en-US" baseline="0" dirty="0" smtClean="0"/>
          </a:p>
          <a:p>
            <a:pPr marL="228600" indent="-228600" eaLnBrk="1" hangingPunct="1">
              <a:spcBef>
                <a:spcPct val="0"/>
              </a:spcBef>
            </a:pPr>
            <a:r>
              <a:rPr lang="en-US" baseline="0" dirty="0" smtClean="0"/>
              <a:t>MQTT messages are then received by the smart devices and the flights are rendered using Augmented Reality</a:t>
            </a:r>
            <a:r>
              <a:rPr lang="en-US" baseline="0" dirty="0" smtClean="0"/>
              <a:t>. So, instead of using radar scopes to track flights, air-traffic-controllers can </a:t>
            </a:r>
            <a:r>
              <a:rPr lang="en-US" baseline="0" smtClean="0"/>
              <a:t>use tablets and smart devices to track flights.</a:t>
            </a:r>
            <a:endParaRPr lang="en-US" dirty="0" smtClean="0"/>
          </a:p>
          <a:p>
            <a:pPr marL="228600" indent="-228600" eaLnBrk="1" hangingPunct="1">
              <a:spcBef>
                <a:spcPct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27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8F735-2258-884A-BAD8-BB4BE87DEC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Disclaimer </a:t>
            </a:r>
            <a:r>
              <a:rPr lang="mr-IN" dirty="0" smtClean="0"/>
              <a:t>–</a:t>
            </a:r>
            <a:r>
              <a:rPr lang="en-US" dirty="0" smtClean="0"/>
              <a:t> I am not</a:t>
            </a:r>
            <a:r>
              <a:rPr lang="en-US" baseline="0" dirty="0" smtClean="0"/>
              <a:t> an aviation expert or a pilot. The aviation related material in this presentation has been simplified/dumbed-down for an average joe developer to understand.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3568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baseline="0" dirty="0" smtClean="0"/>
              <a:t>Airlines are projecting robust growth for next few decades.  In future, drones are expected to deliver goods. And, </a:t>
            </a:r>
            <a:r>
              <a:rPr lang="en-US" baseline="0" dirty="0" err="1" smtClean="0"/>
              <a:t>UberChoppers</a:t>
            </a:r>
            <a:r>
              <a:rPr lang="en-US" baseline="0" dirty="0" smtClean="0"/>
              <a:t> is becoming a reality </a:t>
            </a:r>
            <a:r>
              <a:rPr lang="mr-IN" baseline="0" dirty="0" smtClean="0"/>
              <a:t>–</a:t>
            </a:r>
            <a:r>
              <a:rPr lang="en-US" baseline="0" dirty="0" smtClean="0"/>
              <a:t> which means airspace is going to be increasingly crowded. Which means that the current radar-based air traffic system will not be able to scale.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dirty="0" smtClean="0"/>
              <a:t>FAA</a:t>
            </a:r>
            <a:r>
              <a:rPr lang="en-US" baseline="0" dirty="0" smtClean="0"/>
              <a:t> was already anticipating this and has now introduced regulation that mandates all aircrafts operating in the US airspace to broadcast ADS-B messages by Jan 2020.</a:t>
            </a: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baseline="0" dirty="0" smtClean="0"/>
              <a:t>This means we have an excellent opportunity to bring our considerable technical expertise to bear and take advantage of some of the opportunities in this space.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968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simplistic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representation of Radar-based Air Traffic Management. It’s much more complicated than this with Primary Surveillance Radars and Secondary Surveillance Radars and such. But, we don’t need to worry about that complexity here.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Essentially,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 Radar-based ATM works is  --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frequency radio waves are bounced from fixed terrestrial antennas off of airborne targets and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reflected signals/response is then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interpreted.</a:t>
            </a:r>
            <a:endParaRPr lang="en-US" dirty="0" smtClean="0"/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dirty="0" smtClean="0"/>
              <a:t>Radar</a:t>
            </a:r>
            <a:r>
              <a:rPr lang="en-US" baseline="0" dirty="0" smtClean="0"/>
              <a:t> on top of the Ground Station sends a signal or an interrogation beam that causes aircrafts transponder to reply and provide information such as it’s position, altitude, etc.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500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baseline="0" dirty="0" smtClean="0"/>
              <a:t>As traffic increases, a single interrogation beam may container responses from a number of aircrafts. This will cause the go-arounds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8F735-2258-884A-BAD8-BB4BE87DEC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0228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r>
              <a:rPr lang="en-US" dirty="0" smtClean="0"/>
              <a:t>ADS-B</a:t>
            </a:r>
            <a:r>
              <a:rPr lang="en-US" baseline="0" dirty="0" smtClean="0"/>
              <a:t> is redefining the paradigm of Communication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Navigation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Surveillance in Air Traffic Management.</a:t>
            </a:r>
          </a:p>
          <a:p>
            <a:pPr marL="228600" indent="-228600" eaLnBrk="1" hangingPunct="1">
              <a:spcBef>
                <a:spcPct val="0"/>
              </a:spcBef>
            </a:pPr>
            <a:endParaRPr lang="en-US" baseline="0" dirty="0" smtClean="0"/>
          </a:p>
          <a:p>
            <a:pPr marL="228600" indent="-228600" eaLnBrk="1" hangingPunct="1">
              <a:spcBef>
                <a:spcPct val="0"/>
              </a:spcBef>
            </a:pPr>
            <a:r>
              <a:rPr lang="en-US" baseline="0" dirty="0" smtClean="0"/>
              <a:t>FAA has mandated by 2020 all commercial aircrafts flying in the US airspace should support avionics equipment that would broadcast ADS-B messages.</a:t>
            </a:r>
          </a:p>
          <a:p>
            <a:pPr marL="228600" indent="-228600" eaLnBrk="1" hangingPunct="1">
              <a:spcBef>
                <a:spcPct val="0"/>
              </a:spcBef>
            </a:pPr>
            <a:endParaRPr lang="en-US" baseline="0" dirty="0" smtClean="0"/>
          </a:p>
          <a:p>
            <a:pPr marL="228600" indent="-228600" eaLnBrk="1" hangingPunct="1">
              <a:spcBef>
                <a:spcPct val="0"/>
              </a:spcBef>
            </a:pPr>
            <a:r>
              <a:rPr lang="en-US" baseline="0" dirty="0" smtClean="0"/>
              <a:t>The reasons why ADS-B is very interesting is because </a:t>
            </a:r>
            <a:r>
              <a:rPr lang="mr-IN" baseline="0" dirty="0" smtClean="0"/>
              <a:t>–</a:t>
            </a:r>
            <a:r>
              <a:rPr lang="en-US" baseline="0" dirty="0" smtClean="0"/>
              <a:t> a) it is an open standard application layer wire-level protocol with a specification, b) it is being broadcasted on 1090MHz in clear text!!! It means that we can listen/pickup those ADS-B messages coming directly from flights and do something with them.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4011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524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1819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501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5924C6E-3A2E-1847-93B7-A772FF0FC7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5924C6E-3A2E-1847-93B7-A772FF0FC7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5924C6E-3A2E-1847-93B7-A772FF0FC7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92413" y="4867275"/>
            <a:ext cx="307975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fld id="{1C337AAC-EE4A-44E1-AA1C-47EAC237B301}" type="slidenum">
              <a:rPr lang="en-US" sz="600" b="0">
                <a:solidFill>
                  <a:srgbClr val="5A5A5A"/>
                </a:solidFill>
                <a:ea typeface="MS PGothic" pitchFamily="34" charset="-128"/>
              </a:rPr>
              <a:pPr>
                <a:defRPr/>
              </a:pPr>
              <a:t>‹#›</a:t>
            </a:fld>
            <a:endParaRPr lang="en-US" sz="600" b="0" dirty="0">
              <a:solidFill>
                <a:srgbClr val="5A5A5A"/>
              </a:solidFill>
              <a:ea typeface="MS PGothic" pitchFamily="34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90800" y="4867275"/>
            <a:ext cx="1968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600" b="0" dirty="0">
                <a:solidFill>
                  <a:srgbClr val="5A5A5A"/>
                </a:solidFill>
                <a:ea typeface="MS PGothic" pitchFamily="34" charset="-128"/>
              </a:rPr>
              <a:t>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6"/>
            <a:ext cx="4415672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87228" y="5041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9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"/>
          <p:cNvSpPr/>
          <p:nvPr userDrawn="1"/>
        </p:nvSpPr>
        <p:spPr>
          <a:xfrm>
            <a:off x="0" y="3995211"/>
            <a:ext cx="9153525" cy="1148290"/>
          </a:xfrm>
          <a:prstGeom prst="rect">
            <a:avLst/>
          </a:prstGeom>
          <a:solidFill>
            <a:srgbClr val="FFFFFF"/>
          </a:solidFill>
          <a:ln w="25400">
            <a:round/>
          </a:ln>
        </p:spPr>
        <p:txBody>
          <a:bodyPr lIns="0" tIns="0" rIns="0" bIns="0" anchor="ctr"/>
          <a:lstStyle/>
          <a:p>
            <a:pPr marL="22289" marR="22289" lvl="0" defTabSz="500253">
              <a:defRPr sz="58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6" name="black vector IBM Logo.pdf"/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63" y="4668924"/>
            <a:ext cx="435323" cy="193727"/>
          </a:xfrm>
          <a:prstGeom prst="rect">
            <a:avLst/>
          </a:prstGeom>
          <a:ln w="25400">
            <a:round/>
          </a:ln>
        </p:spPr>
      </p:pic>
      <p:sp>
        <p:nvSpPr>
          <p:cNvPr id="7" name="Shape 8"/>
          <p:cNvSpPr>
            <a:spLocks noGrp="1"/>
          </p:cNvSpPr>
          <p:nvPr>
            <p:ph type="title"/>
          </p:nvPr>
        </p:nvSpPr>
        <p:spPr>
          <a:xfrm>
            <a:off x="365559" y="556246"/>
            <a:ext cx="6038850" cy="2114851"/>
          </a:xfrm>
          <a:prstGeom prst="rect">
            <a:avLst/>
          </a:prstGeom>
        </p:spPr>
        <p:txBody>
          <a:bodyPr anchor="t">
            <a:normAutofit/>
          </a:bodyPr>
          <a:lstStyle>
            <a:lvl1pPr marR="22289" algn="l" defTabSz="227838">
              <a:lnSpc>
                <a:spcPct val="80000"/>
              </a:lnSpc>
              <a:defRPr sz="4400" b="1" strike="noStrike" spc="-61">
                <a:solidFill>
                  <a:srgbClr val="FFFFFF"/>
                </a:solidFill>
                <a:uFill>
                  <a:solidFill>
                    <a:srgbClr val="5E5E5E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 spc="0">
                <a:solidFill>
                  <a:srgbClr val="000000"/>
                </a:solidFill>
                <a:uFillTx/>
              </a:defRPr>
            </a:pPr>
            <a:endParaRPr sz="2000" b="1" spc="-61" dirty="0">
              <a:solidFill>
                <a:srgbClr val="53585F"/>
              </a:solidFill>
              <a:uFill>
                <a:solidFill>
                  <a:srgbClr val="5E5E5E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  <a:latin typeface="Calibri"/>
              <a:cs typeface="Calibri"/>
            </a:endParaRPr>
          </a:p>
        </p:txBody>
      </p:sp>
      <p:grpSp>
        <p:nvGrpSpPr>
          <p:cNvPr id="153" name="Group 152"/>
          <p:cNvGrpSpPr>
            <a:grpSpLocks noChangeAspect="1"/>
          </p:cNvGrpSpPr>
          <p:nvPr userDrawn="1"/>
        </p:nvGrpSpPr>
        <p:grpSpPr>
          <a:xfrm>
            <a:off x="0" y="3"/>
            <a:ext cx="9144000" cy="5127295"/>
            <a:chOff x="5664200" y="2767013"/>
            <a:chExt cx="3359150" cy="2511425"/>
          </a:xfrm>
        </p:grpSpPr>
        <p:sp>
          <p:nvSpPr>
            <p:cNvPr id="154" name="Freeform 1"/>
            <p:cNvSpPr>
              <a:spLocks noChangeArrowheads="1"/>
            </p:cNvSpPr>
            <p:nvPr/>
          </p:nvSpPr>
          <p:spPr bwMode="auto">
            <a:xfrm>
              <a:off x="5664200" y="2767013"/>
              <a:ext cx="1058863" cy="1573212"/>
            </a:xfrm>
            <a:custGeom>
              <a:avLst/>
              <a:gdLst>
                <a:gd name="T0" fmla="*/ 2939 w 2940"/>
                <a:gd name="T1" fmla="*/ 0 h 4369"/>
                <a:gd name="T2" fmla="*/ 420 w 2940"/>
                <a:gd name="T3" fmla="*/ 4368 h 4369"/>
                <a:gd name="T4" fmla="*/ 0 w 2940"/>
                <a:gd name="T5" fmla="*/ 3423 h 4369"/>
                <a:gd name="T6" fmla="*/ 0 w 2940"/>
                <a:gd name="T7" fmla="*/ 0 h 4369"/>
                <a:gd name="T8" fmla="*/ 2939 w 2940"/>
                <a:gd name="T9" fmla="*/ 0 h 4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0" h="4369">
                  <a:moveTo>
                    <a:pt x="2939" y="0"/>
                  </a:moveTo>
                  <a:lnTo>
                    <a:pt x="420" y="4368"/>
                  </a:lnTo>
                  <a:cubicBezTo>
                    <a:pt x="245" y="4062"/>
                    <a:pt x="106" y="3745"/>
                    <a:pt x="0" y="3423"/>
                  </a:cubicBezTo>
                  <a:lnTo>
                    <a:pt x="0" y="0"/>
                  </a:lnTo>
                  <a:lnTo>
                    <a:pt x="2939" y="0"/>
                  </a:lnTo>
                </a:path>
              </a:pathLst>
            </a:custGeom>
            <a:solidFill>
              <a:srgbClr val="325C8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55" name="Freeform 2"/>
            <p:cNvSpPr>
              <a:spLocks noChangeArrowheads="1"/>
            </p:cNvSpPr>
            <p:nvPr/>
          </p:nvSpPr>
          <p:spPr bwMode="auto">
            <a:xfrm>
              <a:off x="5830888" y="2767013"/>
              <a:ext cx="3192462" cy="2511425"/>
            </a:xfrm>
            <a:custGeom>
              <a:avLst/>
              <a:gdLst>
                <a:gd name="T0" fmla="*/ 4441 w 8869"/>
                <a:gd name="T1" fmla="*/ 6973 h 6974"/>
                <a:gd name="T2" fmla="*/ 0 w 8869"/>
                <a:gd name="T3" fmla="*/ 4409 h 6974"/>
                <a:gd name="T4" fmla="*/ 2543 w 8869"/>
                <a:gd name="T5" fmla="*/ 0 h 6974"/>
                <a:gd name="T6" fmla="*/ 8868 w 8869"/>
                <a:gd name="T7" fmla="*/ 0 h 6974"/>
                <a:gd name="T8" fmla="*/ 8868 w 8869"/>
                <a:gd name="T9" fmla="*/ 4418 h 6974"/>
                <a:gd name="T10" fmla="*/ 4441 w 8869"/>
                <a:gd name="T11" fmla="*/ 6973 h 6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69" h="6974">
                  <a:moveTo>
                    <a:pt x="4441" y="6973"/>
                  </a:moveTo>
                  <a:lnTo>
                    <a:pt x="0" y="4409"/>
                  </a:lnTo>
                  <a:lnTo>
                    <a:pt x="2543" y="0"/>
                  </a:lnTo>
                  <a:lnTo>
                    <a:pt x="8868" y="0"/>
                  </a:lnTo>
                  <a:lnTo>
                    <a:pt x="8868" y="4418"/>
                  </a:lnTo>
                  <a:lnTo>
                    <a:pt x="4441" y="6973"/>
                  </a:lnTo>
                </a:path>
              </a:pathLst>
            </a:custGeom>
            <a:solidFill>
              <a:srgbClr val="4178B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3597" y="2161782"/>
            <a:ext cx="7038519" cy="926422"/>
          </a:xfrm>
        </p:spPr>
        <p:txBody>
          <a:bodyPr anchor="b" anchorCtr="0">
            <a:normAutofit/>
          </a:bodyPr>
          <a:lstStyle>
            <a:lvl1pPr algn="r">
              <a:lnSpc>
                <a:spcPct val="85000"/>
              </a:lnSpc>
              <a:defRPr sz="2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7408" y="4831164"/>
            <a:ext cx="400384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/>
                <a:cs typeface="Calibri"/>
              </a:defRPr>
            </a:lvl1pPr>
          </a:lstStyle>
          <a:p>
            <a:fld id="{E9549862-13E2-C34D-815E-8545BD36FC59}" type="slidenum">
              <a:rPr lang="en-US" smtClean="0">
                <a:solidFill>
                  <a:srgbClr val="5AAAFA"/>
                </a:solidFill>
              </a:rPr>
              <a:pPr/>
              <a:t>‹#›</a:t>
            </a:fld>
            <a:endParaRPr lang="en-US">
              <a:solidFill>
                <a:srgbClr val="5AAAFA"/>
              </a:solidFill>
            </a:endParaRPr>
          </a:p>
        </p:txBody>
      </p:sp>
      <p:grpSp>
        <p:nvGrpSpPr>
          <p:cNvPr id="110" name="Group 109"/>
          <p:cNvGrpSpPr/>
          <p:nvPr userDrawn="1"/>
        </p:nvGrpSpPr>
        <p:grpSpPr>
          <a:xfrm>
            <a:off x="518319" y="361954"/>
            <a:ext cx="863928" cy="261764"/>
            <a:chOff x="355600" y="2444750"/>
            <a:chExt cx="636588" cy="257175"/>
          </a:xfrm>
        </p:grpSpPr>
        <p:sp>
          <p:nvSpPr>
            <p:cNvPr id="111" name="Freeform 115"/>
            <p:cNvSpPr>
              <a:spLocks noChangeArrowheads="1"/>
            </p:cNvSpPr>
            <p:nvPr/>
          </p:nvSpPr>
          <p:spPr bwMode="auto">
            <a:xfrm>
              <a:off x="750888" y="2513013"/>
              <a:ext cx="92075" cy="17462"/>
            </a:xfrm>
            <a:custGeom>
              <a:avLst/>
              <a:gdLst>
                <a:gd name="T0" fmla="*/ 0 w 256"/>
                <a:gd name="T1" fmla="*/ 0 h 49"/>
                <a:gd name="T2" fmla="*/ 239 w 256"/>
                <a:gd name="T3" fmla="*/ 0 h 49"/>
                <a:gd name="T4" fmla="*/ 255 w 256"/>
                <a:gd name="T5" fmla="*/ 48 h 49"/>
                <a:gd name="T6" fmla="*/ 0 w 256"/>
                <a:gd name="T7" fmla="*/ 48 h 49"/>
                <a:gd name="T8" fmla="*/ 0 w 25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49">
                  <a:moveTo>
                    <a:pt x="0" y="0"/>
                  </a:moveTo>
                  <a:lnTo>
                    <a:pt x="239" y="0"/>
                  </a:lnTo>
                  <a:cubicBezTo>
                    <a:pt x="246" y="21"/>
                    <a:pt x="250" y="31"/>
                    <a:pt x="255" y="48"/>
                  </a:cubicBez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12" name="Freeform 116"/>
            <p:cNvSpPr>
              <a:spLocks noChangeArrowheads="1"/>
            </p:cNvSpPr>
            <p:nvPr/>
          </p:nvSpPr>
          <p:spPr bwMode="auto">
            <a:xfrm>
              <a:off x="865188" y="2513013"/>
              <a:ext cx="92075" cy="17462"/>
            </a:xfrm>
            <a:custGeom>
              <a:avLst/>
              <a:gdLst>
                <a:gd name="T0" fmla="*/ 255 w 256"/>
                <a:gd name="T1" fmla="*/ 48 h 49"/>
                <a:gd name="T2" fmla="*/ 0 w 256"/>
                <a:gd name="T3" fmla="*/ 48 h 49"/>
                <a:gd name="T4" fmla="*/ 16 w 256"/>
                <a:gd name="T5" fmla="*/ 0 h 49"/>
                <a:gd name="T6" fmla="*/ 255 w 256"/>
                <a:gd name="T7" fmla="*/ 0 h 49"/>
                <a:gd name="T8" fmla="*/ 255 w 256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49">
                  <a:moveTo>
                    <a:pt x="255" y="48"/>
                  </a:moveTo>
                  <a:lnTo>
                    <a:pt x="0" y="48"/>
                  </a:lnTo>
                  <a:lnTo>
                    <a:pt x="16" y="0"/>
                  </a:lnTo>
                  <a:lnTo>
                    <a:pt x="255" y="0"/>
                  </a:lnTo>
                  <a:lnTo>
                    <a:pt x="255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13" name="Freeform 117"/>
            <p:cNvSpPr>
              <a:spLocks noChangeArrowheads="1"/>
            </p:cNvSpPr>
            <p:nvPr/>
          </p:nvSpPr>
          <p:spPr bwMode="auto">
            <a:xfrm>
              <a:off x="803275" y="2547938"/>
              <a:ext cx="52388" cy="17462"/>
            </a:xfrm>
            <a:custGeom>
              <a:avLst/>
              <a:gdLst>
                <a:gd name="T0" fmla="*/ 0 w 144"/>
                <a:gd name="T1" fmla="*/ 0 h 49"/>
                <a:gd name="T2" fmla="*/ 126 w 144"/>
                <a:gd name="T3" fmla="*/ 0 h 49"/>
                <a:gd name="T4" fmla="*/ 142 w 144"/>
                <a:gd name="T5" fmla="*/ 48 h 49"/>
                <a:gd name="T6" fmla="*/ 15 w 144"/>
                <a:gd name="T7" fmla="*/ 48 h 49"/>
                <a:gd name="T8" fmla="*/ 0 w 144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49">
                  <a:moveTo>
                    <a:pt x="0" y="0"/>
                  </a:moveTo>
                  <a:lnTo>
                    <a:pt x="126" y="0"/>
                  </a:lnTo>
                  <a:cubicBezTo>
                    <a:pt x="130" y="9"/>
                    <a:pt x="143" y="48"/>
                    <a:pt x="142" y="48"/>
                  </a:cubicBezTo>
                  <a:lnTo>
                    <a:pt x="15" y="48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14" name="Freeform 118"/>
            <p:cNvSpPr>
              <a:spLocks noChangeArrowheads="1"/>
            </p:cNvSpPr>
            <p:nvPr/>
          </p:nvSpPr>
          <p:spPr bwMode="auto">
            <a:xfrm>
              <a:off x="854075" y="2547938"/>
              <a:ext cx="50800" cy="17462"/>
            </a:xfrm>
            <a:custGeom>
              <a:avLst/>
              <a:gdLst>
                <a:gd name="T0" fmla="*/ 127 w 143"/>
                <a:gd name="T1" fmla="*/ 48 h 49"/>
                <a:gd name="T2" fmla="*/ 0 w 143"/>
                <a:gd name="T3" fmla="*/ 48 h 49"/>
                <a:gd name="T4" fmla="*/ 16 w 143"/>
                <a:gd name="T5" fmla="*/ 0 h 49"/>
                <a:gd name="T6" fmla="*/ 142 w 143"/>
                <a:gd name="T7" fmla="*/ 0 h 49"/>
                <a:gd name="T8" fmla="*/ 127 w 143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49">
                  <a:moveTo>
                    <a:pt x="127" y="48"/>
                  </a:moveTo>
                  <a:lnTo>
                    <a:pt x="0" y="48"/>
                  </a:lnTo>
                  <a:lnTo>
                    <a:pt x="16" y="0"/>
                  </a:lnTo>
                  <a:lnTo>
                    <a:pt x="142" y="0"/>
                  </a:lnTo>
                  <a:lnTo>
                    <a:pt x="127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15" name="Freeform 119"/>
            <p:cNvSpPr>
              <a:spLocks noChangeArrowheads="1"/>
            </p:cNvSpPr>
            <p:nvPr/>
          </p:nvSpPr>
          <p:spPr bwMode="auto">
            <a:xfrm>
              <a:off x="814388" y="2581275"/>
              <a:ext cx="80962" cy="17463"/>
            </a:xfrm>
            <a:custGeom>
              <a:avLst/>
              <a:gdLst>
                <a:gd name="T0" fmla="*/ 207 w 223"/>
                <a:gd name="T1" fmla="*/ 48 h 49"/>
                <a:gd name="T2" fmla="*/ 15 w 223"/>
                <a:gd name="T3" fmla="*/ 48 h 49"/>
                <a:gd name="T4" fmla="*/ 0 w 223"/>
                <a:gd name="T5" fmla="*/ 0 h 49"/>
                <a:gd name="T6" fmla="*/ 222 w 223"/>
                <a:gd name="T7" fmla="*/ 0 h 49"/>
                <a:gd name="T8" fmla="*/ 207 w 223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49">
                  <a:moveTo>
                    <a:pt x="207" y="48"/>
                  </a:moveTo>
                  <a:lnTo>
                    <a:pt x="15" y="48"/>
                  </a:lnTo>
                  <a:cubicBezTo>
                    <a:pt x="8" y="28"/>
                    <a:pt x="5" y="17"/>
                    <a:pt x="0" y="0"/>
                  </a:cubicBezTo>
                  <a:lnTo>
                    <a:pt x="222" y="0"/>
                  </a:lnTo>
                  <a:lnTo>
                    <a:pt x="207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16" name="Freeform 120"/>
            <p:cNvSpPr>
              <a:spLocks noChangeArrowheads="1"/>
            </p:cNvSpPr>
            <p:nvPr/>
          </p:nvSpPr>
          <p:spPr bwMode="auto">
            <a:xfrm>
              <a:off x="750888" y="2616200"/>
              <a:ext cx="52387" cy="17463"/>
            </a:xfrm>
            <a:custGeom>
              <a:avLst/>
              <a:gdLst>
                <a:gd name="T0" fmla="*/ 72 w 145"/>
                <a:gd name="T1" fmla="*/ 48 h 49"/>
                <a:gd name="T2" fmla="*/ 0 w 145"/>
                <a:gd name="T3" fmla="*/ 48 h 49"/>
                <a:gd name="T4" fmla="*/ 0 w 145"/>
                <a:gd name="T5" fmla="*/ 0 h 49"/>
                <a:gd name="T6" fmla="*/ 144 w 145"/>
                <a:gd name="T7" fmla="*/ 0 h 49"/>
                <a:gd name="T8" fmla="*/ 144 w 145"/>
                <a:gd name="T9" fmla="*/ 48 h 49"/>
                <a:gd name="T10" fmla="*/ 72 w 145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49">
                  <a:moveTo>
                    <a:pt x="72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48"/>
                  </a:lnTo>
                  <a:lnTo>
                    <a:pt x="72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17" name="Freeform 121"/>
            <p:cNvSpPr>
              <a:spLocks noChangeArrowheads="1"/>
            </p:cNvSpPr>
            <p:nvPr/>
          </p:nvSpPr>
          <p:spPr bwMode="auto">
            <a:xfrm>
              <a:off x="904875" y="2616200"/>
              <a:ext cx="52388" cy="17463"/>
            </a:xfrm>
            <a:custGeom>
              <a:avLst/>
              <a:gdLst>
                <a:gd name="T0" fmla="*/ 72 w 145"/>
                <a:gd name="T1" fmla="*/ 48 h 49"/>
                <a:gd name="T2" fmla="*/ 0 w 145"/>
                <a:gd name="T3" fmla="*/ 48 h 49"/>
                <a:gd name="T4" fmla="*/ 0 w 145"/>
                <a:gd name="T5" fmla="*/ 0 h 49"/>
                <a:gd name="T6" fmla="*/ 144 w 145"/>
                <a:gd name="T7" fmla="*/ 0 h 49"/>
                <a:gd name="T8" fmla="*/ 144 w 145"/>
                <a:gd name="T9" fmla="*/ 48 h 49"/>
                <a:gd name="T10" fmla="*/ 72 w 145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49">
                  <a:moveTo>
                    <a:pt x="72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48"/>
                  </a:lnTo>
                  <a:lnTo>
                    <a:pt x="72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18" name="Freeform 122"/>
            <p:cNvSpPr>
              <a:spLocks noChangeArrowheads="1"/>
            </p:cNvSpPr>
            <p:nvPr/>
          </p:nvSpPr>
          <p:spPr bwMode="auto">
            <a:xfrm>
              <a:off x="750888" y="2581275"/>
              <a:ext cx="52387" cy="17463"/>
            </a:xfrm>
            <a:custGeom>
              <a:avLst/>
              <a:gdLst>
                <a:gd name="T0" fmla="*/ 72 w 145"/>
                <a:gd name="T1" fmla="*/ 48 h 49"/>
                <a:gd name="T2" fmla="*/ 0 w 145"/>
                <a:gd name="T3" fmla="*/ 48 h 49"/>
                <a:gd name="T4" fmla="*/ 0 w 145"/>
                <a:gd name="T5" fmla="*/ 0 h 49"/>
                <a:gd name="T6" fmla="*/ 144 w 145"/>
                <a:gd name="T7" fmla="*/ 0 h 49"/>
                <a:gd name="T8" fmla="*/ 144 w 145"/>
                <a:gd name="T9" fmla="*/ 48 h 49"/>
                <a:gd name="T10" fmla="*/ 72 w 145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49">
                  <a:moveTo>
                    <a:pt x="72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48"/>
                  </a:lnTo>
                  <a:lnTo>
                    <a:pt x="72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19" name="Freeform 123"/>
            <p:cNvSpPr>
              <a:spLocks noChangeArrowheads="1"/>
            </p:cNvSpPr>
            <p:nvPr/>
          </p:nvSpPr>
          <p:spPr bwMode="auto">
            <a:xfrm>
              <a:off x="904875" y="2581275"/>
              <a:ext cx="52388" cy="17463"/>
            </a:xfrm>
            <a:custGeom>
              <a:avLst/>
              <a:gdLst>
                <a:gd name="T0" fmla="*/ 72 w 145"/>
                <a:gd name="T1" fmla="*/ 48 h 49"/>
                <a:gd name="T2" fmla="*/ 0 w 145"/>
                <a:gd name="T3" fmla="*/ 48 h 49"/>
                <a:gd name="T4" fmla="*/ 0 w 145"/>
                <a:gd name="T5" fmla="*/ 0 h 49"/>
                <a:gd name="T6" fmla="*/ 144 w 145"/>
                <a:gd name="T7" fmla="*/ 0 h 49"/>
                <a:gd name="T8" fmla="*/ 144 w 145"/>
                <a:gd name="T9" fmla="*/ 48 h 49"/>
                <a:gd name="T10" fmla="*/ 72 w 145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49">
                  <a:moveTo>
                    <a:pt x="72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48"/>
                  </a:lnTo>
                  <a:lnTo>
                    <a:pt x="72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20" name="Freeform 124"/>
            <p:cNvSpPr>
              <a:spLocks noChangeArrowheads="1"/>
            </p:cNvSpPr>
            <p:nvPr/>
          </p:nvSpPr>
          <p:spPr bwMode="auto">
            <a:xfrm>
              <a:off x="750888" y="2547938"/>
              <a:ext cx="52387" cy="17462"/>
            </a:xfrm>
            <a:custGeom>
              <a:avLst/>
              <a:gdLst>
                <a:gd name="T0" fmla="*/ 72 w 145"/>
                <a:gd name="T1" fmla="*/ 48 h 49"/>
                <a:gd name="T2" fmla="*/ 0 w 145"/>
                <a:gd name="T3" fmla="*/ 48 h 49"/>
                <a:gd name="T4" fmla="*/ 0 w 145"/>
                <a:gd name="T5" fmla="*/ 0 h 49"/>
                <a:gd name="T6" fmla="*/ 144 w 145"/>
                <a:gd name="T7" fmla="*/ 0 h 49"/>
                <a:gd name="T8" fmla="*/ 144 w 145"/>
                <a:gd name="T9" fmla="*/ 48 h 49"/>
                <a:gd name="T10" fmla="*/ 72 w 145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49">
                  <a:moveTo>
                    <a:pt x="72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48"/>
                  </a:lnTo>
                  <a:lnTo>
                    <a:pt x="72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21" name="Freeform 125"/>
            <p:cNvSpPr>
              <a:spLocks noChangeArrowheads="1"/>
            </p:cNvSpPr>
            <p:nvPr/>
          </p:nvSpPr>
          <p:spPr bwMode="auto">
            <a:xfrm>
              <a:off x="904875" y="2547938"/>
              <a:ext cx="52388" cy="17462"/>
            </a:xfrm>
            <a:custGeom>
              <a:avLst/>
              <a:gdLst>
                <a:gd name="T0" fmla="*/ 72 w 145"/>
                <a:gd name="T1" fmla="*/ 48 h 49"/>
                <a:gd name="T2" fmla="*/ 0 w 145"/>
                <a:gd name="T3" fmla="*/ 48 h 49"/>
                <a:gd name="T4" fmla="*/ 0 w 145"/>
                <a:gd name="T5" fmla="*/ 0 h 49"/>
                <a:gd name="T6" fmla="*/ 144 w 145"/>
                <a:gd name="T7" fmla="*/ 0 h 49"/>
                <a:gd name="T8" fmla="*/ 144 w 145"/>
                <a:gd name="T9" fmla="*/ 48 h 49"/>
                <a:gd name="T10" fmla="*/ 72 w 145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49">
                  <a:moveTo>
                    <a:pt x="72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48"/>
                  </a:lnTo>
                  <a:lnTo>
                    <a:pt x="72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22" name="Freeform 126"/>
            <p:cNvSpPr>
              <a:spLocks noChangeArrowheads="1"/>
            </p:cNvSpPr>
            <p:nvPr/>
          </p:nvSpPr>
          <p:spPr bwMode="auto">
            <a:xfrm>
              <a:off x="715963" y="2651125"/>
              <a:ext cx="87312" cy="17463"/>
            </a:xfrm>
            <a:custGeom>
              <a:avLst/>
              <a:gdLst>
                <a:gd name="T0" fmla="*/ 120 w 241"/>
                <a:gd name="T1" fmla="*/ 48 h 49"/>
                <a:gd name="T2" fmla="*/ 0 w 241"/>
                <a:gd name="T3" fmla="*/ 48 h 49"/>
                <a:gd name="T4" fmla="*/ 0 w 241"/>
                <a:gd name="T5" fmla="*/ 0 h 49"/>
                <a:gd name="T6" fmla="*/ 240 w 241"/>
                <a:gd name="T7" fmla="*/ 0 h 49"/>
                <a:gd name="T8" fmla="*/ 240 w 241"/>
                <a:gd name="T9" fmla="*/ 48 h 49"/>
                <a:gd name="T10" fmla="*/ 120 w 241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" h="49">
                  <a:moveTo>
                    <a:pt x="120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240" y="0"/>
                  </a:lnTo>
                  <a:lnTo>
                    <a:pt x="240" y="48"/>
                  </a:lnTo>
                  <a:lnTo>
                    <a:pt x="120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23" name="Freeform 127"/>
            <p:cNvSpPr>
              <a:spLocks noChangeArrowheads="1"/>
            </p:cNvSpPr>
            <p:nvPr/>
          </p:nvSpPr>
          <p:spPr bwMode="auto">
            <a:xfrm>
              <a:off x="715963" y="2684463"/>
              <a:ext cx="87312" cy="17462"/>
            </a:xfrm>
            <a:custGeom>
              <a:avLst/>
              <a:gdLst>
                <a:gd name="T0" fmla="*/ 120 w 241"/>
                <a:gd name="T1" fmla="*/ 48 h 49"/>
                <a:gd name="T2" fmla="*/ 0 w 241"/>
                <a:gd name="T3" fmla="*/ 48 h 49"/>
                <a:gd name="T4" fmla="*/ 0 w 241"/>
                <a:gd name="T5" fmla="*/ 0 h 49"/>
                <a:gd name="T6" fmla="*/ 240 w 241"/>
                <a:gd name="T7" fmla="*/ 0 h 49"/>
                <a:gd name="T8" fmla="*/ 240 w 241"/>
                <a:gd name="T9" fmla="*/ 48 h 49"/>
                <a:gd name="T10" fmla="*/ 120 w 241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" h="49">
                  <a:moveTo>
                    <a:pt x="120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240" y="0"/>
                  </a:lnTo>
                  <a:lnTo>
                    <a:pt x="240" y="48"/>
                  </a:lnTo>
                  <a:lnTo>
                    <a:pt x="120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24" name="Freeform 128"/>
            <p:cNvSpPr>
              <a:spLocks noChangeArrowheads="1"/>
            </p:cNvSpPr>
            <p:nvPr/>
          </p:nvSpPr>
          <p:spPr bwMode="auto">
            <a:xfrm>
              <a:off x="527050" y="2616200"/>
              <a:ext cx="52388" cy="17463"/>
            </a:xfrm>
            <a:custGeom>
              <a:avLst/>
              <a:gdLst>
                <a:gd name="T0" fmla="*/ 72 w 145"/>
                <a:gd name="T1" fmla="*/ 48 h 49"/>
                <a:gd name="T2" fmla="*/ 0 w 145"/>
                <a:gd name="T3" fmla="*/ 48 h 49"/>
                <a:gd name="T4" fmla="*/ 0 w 145"/>
                <a:gd name="T5" fmla="*/ 0 h 49"/>
                <a:gd name="T6" fmla="*/ 144 w 145"/>
                <a:gd name="T7" fmla="*/ 0 h 49"/>
                <a:gd name="T8" fmla="*/ 144 w 145"/>
                <a:gd name="T9" fmla="*/ 48 h 49"/>
                <a:gd name="T10" fmla="*/ 72 w 145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49">
                  <a:moveTo>
                    <a:pt x="72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48"/>
                  </a:lnTo>
                  <a:lnTo>
                    <a:pt x="72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25" name="Freeform 129"/>
            <p:cNvSpPr>
              <a:spLocks noChangeArrowheads="1"/>
            </p:cNvSpPr>
            <p:nvPr/>
          </p:nvSpPr>
          <p:spPr bwMode="auto">
            <a:xfrm>
              <a:off x="527050" y="2513013"/>
              <a:ext cx="52388" cy="17462"/>
            </a:xfrm>
            <a:custGeom>
              <a:avLst/>
              <a:gdLst>
                <a:gd name="T0" fmla="*/ 72 w 145"/>
                <a:gd name="T1" fmla="*/ 48 h 49"/>
                <a:gd name="T2" fmla="*/ 0 w 145"/>
                <a:gd name="T3" fmla="*/ 48 h 49"/>
                <a:gd name="T4" fmla="*/ 0 w 145"/>
                <a:gd name="T5" fmla="*/ 0 h 49"/>
                <a:gd name="T6" fmla="*/ 144 w 145"/>
                <a:gd name="T7" fmla="*/ 0 h 49"/>
                <a:gd name="T8" fmla="*/ 144 w 145"/>
                <a:gd name="T9" fmla="*/ 48 h 49"/>
                <a:gd name="T10" fmla="*/ 72 w 145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49">
                  <a:moveTo>
                    <a:pt x="72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4" y="0"/>
                  </a:lnTo>
                  <a:lnTo>
                    <a:pt x="144" y="48"/>
                  </a:lnTo>
                  <a:lnTo>
                    <a:pt x="72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Freeform 130"/>
            <p:cNvSpPr>
              <a:spLocks noChangeArrowheads="1"/>
            </p:cNvSpPr>
            <p:nvPr/>
          </p:nvSpPr>
          <p:spPr bwMode="auto">
            <a:xfrm>
              <a:off x="390525" y="2616200"/>
              <a:ext cx="52388" cy="17463"/>
            </a:xfrm>
            <a:custGeom>
              <a:avLst/>
              <a:gdLst>
                <a:gd name="T0" fmla="*/ 71 w 144"/>
                <a:gd name="T1" fmla="*/ 48 h 49"/>
                <a:gd name="T2" fmla="*/ 0 w 144"/>
                <a:gd name="T3" fmla="*/ 48 h 49"/>
                <a:gd name="T4" fmla="*/ 0 w 144"/>
                <a:gd name="T5" fmla="*/ 0 h 49"/>
                <a:gd name="T6" fmla="*/ 143 w 144"/>
                <a:gd name="T7" fmla="*/ 0 h 49"/>
                <a:gd name="T8" fmla="*/ 143 w 144"/>
                <a:gd name="T9" fmla="*/ 48 h 49"/>
                <a:gd name="T10" fmla="*/ 71 w 144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49">
                  <a:moveTo>
                    <a:pt x="71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43" y="48"/>
                  </a:lnTo>
                  <a:lnTo>
                    <a:pt x="71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Freeform 131"/>
            <p:cNvSpPr>
              <a:spLocks noChangeArrowheads="1"/>
            </p:cNvSpPr>
            <p:nvPr/>
          </p:nvSpPr>
          <p:spPr bwMode="auto">
            <a:xfrm>
              <a:off x="390525" y="2581275"/>
              <a:ext cx="52388" cy="17463"/>
            </a:xfrm>
            <a:custGeom>
              <a:avLst/>
              <a:gdLst>
                <a:gd name="T0" fmla="*/ 71 w 144"/>
                <a:gd name="T1" fmla="*/ 48 h 49"/>
                <a:gd name="T2" fmla="*/ 0 w 144"/>
                <a:gd name="T3" fmla="*/ 48 h 49"/>
                <a:gd name="T4" fmla="*/ 0 w 144"/>
                <a:gd name="T5" fmla="*/ 0 h 49"/>
                <a:gd name="T6" fmla="*/ 143 w 144"/>
                <a:gd name="T7" fmla="*/ 0 h 49"/>
                <a:gd name="T8" fmla="*/ 143 w 144"/>
                <a:gd name="T9" fmla="*/ 48 h 49"/>
                <a:gd name="T10" fmla="*/ 71 w 144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49">
                  <a:moveTo>
                    <a:pt x="71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43" y="48"/>
                  </a:lnTo>
                  <a:lnTo>
                    <a:pt x="71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Freeform 132"/>
            <p:cNvSpPr>
              <a:spLocks noChangeArrowheads="1"/>
            </p:cNvSpPr>
            <p:nvPr/>
          </p:nvSpPr>
          <p:spPr bwMode="auto">
            <a:xfrm>
              <a:off x="390525" y="2547938"/>
              <a:ext cx="52388" cy="17462"/>
            </a:xfrm>
            <a:custGeom>
              <a:avLst/>
              <a:gdLst>
                <a:gd name="T0" fmla="*/ 71 w 144"/>
                <a:gd name="T1" fmla="*/ 48 h 49"/>
                <a:gd name="T2" fmla="*/ 0 w 144"/>
                <a:gd name="T3" fmla="*/ 48 h 49"/>
                <a:gd name="T4" fmla="*/ 0 w 144"/>
                <a:gd name="T5" fmla="*/ 0 h 49"/>
                <a:gd name="T6" fmla="*/ 143 w 144"/>
                <a:gd name="T7" fmla="*/ 0 h 49"/>
                <a:gd name="T8" fmla="*/ 143 w 144"/>
                <a:gd name="T9" fmla="*/ 48 h 49"/>
                <a:gd name="T10" fmla="*/ 71 w 144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49">
                  <a:moveTo>
                    <a:pt x="71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43" y="48"/>
                  </a:lnTo>
                  <a:lnTo>
                    <a:pt x="71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Freeform 133"/>
            <p:cNvSpPr>
              <a:spLocks noChangeArrowheads="1"/>
            </p:cNvSpPr>
            <p:nvPr/>
          </p:nvSpPr>
          <p:spPr bwMode="auto">
            <a:xfrm>
              <a:off x="390525" y="2513013"/>
              <a:ext cx="52388" cy="17462"/>
            </a:xfrm>
            <a:custGeom>
              <a:avLst/>
              <a:gdLst>
                <a:gd name="T0" fmla="*/ 71 w 144"/>
                <a:gd name="T1" fmla="*/ 48 h 49"/>
                <a:gd name="T2" fmla="*/ 0 w 144"/>
                <a:gd name="T3" fmla="*/ 48 h 49"/>
                <a:gd name="T4" fmla="*/ 0 w 144"/>
                <a:gd name="T5" fmla="*/ 0 h 49"/>
                <a:gd name="T6" fmla="*/ 143 w 144"/>
                <a:gd name="T7" fmla="*/ 0 h 49"/>
                <a:gd name="T8" fmla="*/ 143 w 144"/>
                <a:gd name="T9" fmla="*/ 48 h 49"/>
                <a:gd name="T10" fmla="*/ 71 w 144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49">
                  <a:moveTo>
                    <a:pt x="71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43" y="48"/>
                  </a:lnTo>
                  <a:lnTo>
                    <a:pt x="71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Freeform 134"/>
            <p:cNvSpPr>
              <a:spLocks noChangeArrowheads="1"/>
            </p:cNvSpPr>
            <p:nvPr/>
          </p:nvSpPr>
          <p:spPr bwMode="auto">
            <a:xfrm>
              <a:off x="355600" y="2651125"/>
              <a:ext cx="120650" cy="17463"/>
            </a:xfrm>
            <a:custGeom>
              <a:avLst/>
              <a:gdLst>
                <a:gd name="T0" fmla="*/ 167 w 335"/>
                <a:gd name="T1" fmla="*/ 48 h 49"/>
                <a:gd name="T2" fmla="*/ 0 w 335"/>
                <a:gd name="T3" fmla="*/ 48 h 49"/>
                <a:gd name="T4" fmla="*/ 0 w 335"/>
                <a:gd name="T5" fmla="*/ 0 h 49"/>
                <a:gd name="T6" fmla="*/ 334 w 335"/>
                <a:gd name="T7" fmla="*/ 0 h 49"/>
                <a:gd name="T8" fmla="*/ 334 w 335"/>
                <a:gd name="T9" fmla="*/ 48 h 49"/>
                <a:gd name="T10" fmla="*/ 167 w 335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49">
                  <a:moveTo>
                    <a:pt x="167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334" y="0"/>
                  </a:lnTo>
                  <a:lnTo>
                    <a:pt x="334" y="48"/>
                  </a:lnTo>
                  <a:lnTo>
                    <a:pt x="167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31" name="Freeform 135"/>
            <p:cNvSpPr>
              <a:spLocks noChangeArrowheads="1"/>
            </p:cNvSpPr>
            <p:nvPr/>
          </p:nvSpPr>
          <p:spPr bwMode="auto">
            <a:xfrm>
              <a:off x="355600" y="2684463"/>
              <a:ext cx="120650" cy="17462"/>
            </a:xfrm>
            <a:custGeom>
              <a:avLst/>
              <a:gdLst>
                <a:gd name="T0" fmla="*/ 167 w 335"/>
                <a:gd name="T1" fmla="*/ 48 h 49"/>
                <a:gd name="T2" fmla="*/ 0 w 335"/>
                <a:gd name="T3" fmla="*/ 48 h 49"/>
                <a:gd name="T4" fmla="*/ 0 w 335"/>
                <a:gd name="T5" fmla="*/ 0 h 49"/>
                <a:gd name="T6" fmla="*/ 334 w 335"/>
                <a:gd name="T7" fmla="*/ 0 h 49"/>
                <a:gd name="T8" fmla="*/ 334 w 335"/>
                <a:gd name="T9" fmla="*/ 48 h 49"/>
                <a:gd name="T10" fmla="*/ 167 w 335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49">
                  <a:moveTo>
                    <a:pt x="167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334" y="0"/>
                  </a:lnTo>
                  <a:lnTo>
                    <a:pt x="334" y="48"/>
                  </a:lnTo>
                  <a:lnTo>
                    <a:pt x="167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32" name="Freeform 136"/>
            <p:cNvSpPr>
              <a:spLocks noChangeArrowheads="1"/>
            </p:cNvSpPr>
            <p:nvPr/>
          </p:nvSpPr>
          <p:spPr bwMode="auto">
            <a:xfrm>
              <a:off x="355600" y="2444750"/>
              <a:ext cx="120650" cy="17463"/>
            </a:xfrm>
            <a:custGeom>
              <a:avLst/>
              <a:gdLst>
                <a:gd name="T0" fmla="*/ 167 w 335"/>
                <a:gd name="T1" fmla="*/ 48 h 49"/>
                <a:gd name="T2" fmla="*/ 0 w 335"/>
                <a:gd name="T3" fmla="*/ 48 h 49"/>
                <a:gd name="T4" fmla="*/ 0 w 335"/>
                <a:gd name="T5" fmla="*/ 0 h 49"/>
                <a:gd name="T6" fmla="*/ 334 w 335"/>
                <a:gd name="T7" fmla="*/ 0 h 49"/>
                <a:gd name="T8" fmla="*/ 334 w 335"/>
                <a:gd name="T9" fmla="*/ 48 h 49"/>
                <a:gd name="T10" fmla="*/ 167 w 335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49">
                  <a:moveTo>
                    <a:pt x="167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334" y="0"/>
                  </a:lnTo>
                  <a:lnTo>
                    <a:pt x="334" y="48"/>
                  </a:lnTo>
                  <a:lnTo>
                    <a:pt x="167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33" name="Freeform 137"/>
            <p:cNvSpPr>
              <a:spLocks noChangeArrowheads="1"/>
            </p:cNvSpPr>
            <p:nvPr/>
          </p:nvSpPr>
          <p:spPr bwMode="auto">
            <a:xfrm>
              <a:off x="355600" y="2479675"/>
              <a:ext cx="120650" cy="17463"/>
            </a:xfrm>
            <a:custGeom>
              <a:avLst/>
              <a:gdLst>
                <a:gd name="T0" fmla="*/ 167 w 335"/>
                <a:gd name="T1" fmla="*/ 47 h 48"/>
                <a:gd name="T2" fmla="*/ 0 w 335"/>
                <a:gd name="T3" fmla="*/ 47 h 48"/>
                <a:gd name="T4" fmla="*/ 0 w 335"/>
                <a:gd name="T5" fmla="*/ 0 h 48"/>
                <a:gd name="T6" fmla="*/ 334 w 335"/>
                <a:gd name="T7" fmla="*/ 0 h 48"/>
                <a:gd name="T8" fmla="*/ 334 w 335"/>
                <a:gd name="T9" fmla="*/ 47 h 48"/>
                <a:gd name="T10" fmla="*/ 167 w 335"/>
                <a:gd name="T11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48">
                  <a:moveTo>
                    <a:pt x="167" y="47"/>
                  </a:moveTo>
                  <a:lnTo>
                    <a:pt x="0" y="47"/>
                  </a:lnTo>
                  <a:lnTo>
                    <a:pt x="0" y="0"/>
                  </a:lnTo>
                  <a:lnTo>
                    <a:pt x="334" y="0"/>
                  </a:lnTo>
                  <a:lnTo>
                    <a:pt x="334" y="47"/>
                  </a:lnTo>
                  <a:lnTo>
                    <a:pt x="167" y="47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34" name="Freeform 138"/>
            <p:cNvSpPr>
              <a:spLocks noChangeArrowheads="1"/>
            </p:cNvSpPr>
            <p:nvPr/>
          </p:nvSpPr>
          <p:spPr bwMode="auto">
            <a:xfrm>
              <a:off x="715963" y="2444750"/>
              <a:ext cx="103187" cy="17463"/>
            </a:xfrm>
            <a:custGeom>
              <a:avLst/>
              <a:gdLst>
                <a:gd name="T0" fmla="*/ 0 w 287"/>
                <a:gd name="T1" fmla="*/ 0 h 49"/>
                <a:gd name="T2" fmla="*/ 271 w 287"/>
                <a:gd name="T3" fmla="*/ 0 h 49"/>
                <a:gd name="T4" fmla="*/ 286 w 287"/>
                <a:gd name="T5" fmla="*/ 48 h 49"/>
                <a:gd name="T6" fmla="*/ 0 w 287"/>
                <a:gd name="T7" fmla="*/ 48 h 49"/>
                <a:gd name="T8" fmla="*/ 0 w 287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49">
                  <a:moveTo>
                    <a:pt x="0" y="0"/>
                  </a:moveTo>
                  <a:lnTo>
                    <a:pt x="271" y="0"/>
                  </a:lnTo>
                  <a:cubicBezTo>
                    <a:pt x="276" y="17"/>
                    <a:pt x="280" y="27"/>
                    <a:pt x="286" y="48"/>
                  </a:cubicBez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Freeform 139"/>
            <p:cNvSpPr>
              <a:spLocks noChangeArrowheads="1"/>
            </p:cNvSpPr>
            <p:nvPr/>
          </p:nvSpPr>
          <p:spPr bwMode="auto">
            <a:xfrm>
              <a:off x="715963" y="2479675"/>
              <a:ext cx="114300" cy="17463"/>
            </a:xfrm>
            <a:custGeom>
              <a:avLst/>
              <a:gdLst>
                <a:gd name="T0" fmla="*/ 0 w 319"/>
                <a:gd name="T1" fmla="*/ 0 h 48"/>
                <a:gd name="T2" fmla="*/ 303 w 319"/>
                <a:gd name="T3" fmla="*/ 0 h 48"/>
                <a:gd name="T4" fmla="*/ 318 w 319"/>
                <a:gd name="T5" fmla="*/ 47 h 48"/>
                <a:gd name="T6" fmla="*/ 0 w 319"/>
                <a:gd name="T7" fmla="*/ 47 h 48"/>
                <a:gd name="T8" fmla="*/ 0 w 319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8">
                  <a:moveTo>
                    <a:pt x="0" y="0"/>
                  </a:moveTo>
                  <a:lnTo>
                    <a:pt x="303" y="0"/>
                  </a:lnTo>
                  <a:lnTo>
                    <a:pt x="318" y="47"/>
                  </a:lnTo>
                  <a:lnTo>
                    <a:pt x="0" y="47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36" name="Freeform 140"/>
            <p:cNvSpPr>
              <a:spLocks noChangeArrowheads="1"/>
            </p:cNvSpPr>
            <p:nvPr/>
          </p:nvSpPr>
          <p:spPr bwMode="auto">
            <a:xfrm>
              <a:off x="889000" y="2444750"/>
              <a:ext cx="103188" cy="17463"/>
            </a:xfrm>
            <a:custGeom>
              <a:avLst/>
              <a:gdLst>
                <a:gd name="T0" fmla="*/ 287 w 288"/>
                <a:gd name="T1" fmla="*/ 0 h 49"/>
                <a:gd name="T2" fmla="*/ 287 w 288"/>
                <a:gd name="T3" fmla="*/ 48 h 49"/>
                <a:gd name="T4" fmla="*/ 0 w 288"/>
                <a:gd name="T5" fmla="*/ 48 h 49"/>
                <a:gd name="T6" fmla="*/ 16 w 288"/>
                <a:gd name="T7" fmla="*/ 0 h 49"/>
                <a:gd name="T8" fmla="*/ 287 w 288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49">
                  <a:moveTo>
                    <a:pt x="287" y="0"/>
                  </a:moveTo>
                  <a:lnTo>
                    <a:pt x="287" y="48"/>
                  </a:lnTo>
                  <a:lnTo>
                    <a:pt x="0" y="48"/>
                  </a:lnTo>
                  <a:lnTo>
                    <a:pt x="16" y="0"/>
                  </a:lnTo>
                  <a:lnTo>
                    <a:pt x="287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37" name="Freeform 141"/>
            <p:cNvSpPr>
              <a:spLocks noChangeArrowheads="1"/>
            </p:cNvSpPr>
            <p:nvPr/>
          </p:nvSpPr>
          <p:spPr bwMode="auto">
            <a:xfrm>
              <a:off x="877888" y="2479675"/>
              <a:ext cx="114300" cy="17463"/>
            </a:xfrm>
            <a:custGeom>
              <a:avLst/>
              <a:gdLst>
                <a:gd name="T0" fmla="*/ 318 w 319"/>
                <a:gd name="T1" fmla="*/ 47 h 48"/>
                <a:gd name="T2" fmla="*/ 0 w 319"/>
                <a:gd name="T3" fmla="*/ 47 h 48"/>
                <a:gd name="T4" fmla="*/ 15 w 319"/>
                <a:gd name="T5" fmla="*/ 0 h 48"/>
                <a:gd name="T6" fmla="*/ 318 w 319"/>
                <a:gd name="T7" fmla="*/ 0 h 48"/>
                <a:gd name="T8" fmla="*/ 318 w 319"/>
                <a:gd name="T9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8">
                  <a:moveTo>
                    <a:pt x="318" y="47"/>
                  </a:moveTo>
                  <a:lnTo>
                    <a:pt x="0" y="47"/>
                  </a:lnTo>
                  <a:lnTo>
                    <a:pt x="15" y="0"/>
                  </a:lnTo>
                  <a:lnTo>
                    <a:pt x="318" y="0"/>
                  </a:lnTo>
                  <a:lnTo>
                    <a:pt x="318" y="47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38" name="Freeform 142"/>
            <p:cNvSpPr>
              <a:spLocks noChangeArrowheads="1"/>
            </p:cNvSpPr>
            <p:nvPr/>
          </p:nvSpPr>
          <p:spPr bwMode="auto">
            <a:xfrm>
              <a:off x="904875" y="2651125"/>
              <a:ext cx="87313" cy="17463"/>
            </a:xfrm>
            <a:custGeom>
              <a:avLst/>
              <a:gdLst>
                <a:gd name="T0" fmla="*/ 120 w 241"/>
                <a:gd name="T1" fmla="*/ 48 h 49"/>
                <a:gd name="T2" fmla="*/ 0 w 241"/>
                <a:gd name="T3" fmla="*/ 48 h 49"/>
                <a:gd name="T4" fmla="*/ 0 w 241"/>
                <a:gd name="T5" fmla="*/ 0 h 49"/>
                <a:gd name="T6" fmla="*/ 240 w 241"/>
                <a:gd name="T7" fmla="*/ 0 h 49"/>
                <a:gd name="T8" fmla="*/ 240 w 241"/>
                <a:gd name="T9" fmla="*/ 48 h 49"/>
                <a:gd name="T10" fmla="*/ 120 w 241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" h="49">
                  <a:moveTo>
                    <a:pt x="120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240" y="0"/>
                  </a:lnTo>
                  <a:lnTo>
                    <a:pt x="240" y="48"/>
                  </a:lnTo>
                  <a:lnTo>
                    <a:pt x="120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39" name="Freeform 143"/>
            <p:cNvSpPr>
              <a:spLocks noChangeArrowheads="1"/>
            </p:cNvSpPr>
            <p:nvPr/>
          </p:nvSpPr>
          <p:spPr bwMode="auto">
            <a:xfrm>
              <a:off x="904875" y="2684463"/>
              <a:ext cx="87313" cy="17462"/>
            </a:xfrm>
            <a:custGeom>
              <a:avLst/>
              <a:gdLst>
                <a:gd name="T0" fmla="*/ 120 w 241"/>
                <a:gd name="T1" fmla="*/ 48 h 49"/>
                <a:gd name="T2" fmla="*/ 0 w 241"/>
                <a:gd name="T3" fmla="*/ 48 h 49"/>
                <a:gd name="T4" fmla="*/ 0 w 241"/>
                <a:gd name="T5" fmla="*/ 0 h 49"/>
                <a:gd name="T6" fmla="*/ 240 w 241"/>
                <a:gd name="T7" fmla="*/ 0 h 49"/>
                <a:gd name="T8" fmla="*/ 240 w 241"/>
                <a:gd name="T9" fmla="*/ 48 h 49"/>
                <a:gd name="T10" fmla="*/ 120 w 241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" h="49">
                  <a:moveTo>
                    <a:pt x="120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240" y="0"/>
                  </a:lnTo>
                  <a:lnTo>
                    <a:pt x="240" y="48"/>
                  </a:lnTo>
                  <a:lnTo>
                    <a:pt x="120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40" name="Freeform 144"/>
            <p:cNvSpPr>
              <a:spLocks noChangeArrowheads="1"/>
            </p:cNvSpPr>
            <p:nvPr/>
          </p:nvSpPr>
          <p:spPr bwMode="auto">
            <a:xfrm>
              <a:off x="847725" y="2684463"/>
              <a:ext cx="12700" cy="17462"/>
            </a:xfrm>
            <a:custGeom>
              <a:avLst/>
              <a:gdLst>
                <a:gd name="T0" fmla="*/ 17 w 34"/>
                <a:gd name="T1" fmla="*/ 48 h 49"/>
                <a:gd name="T2" fmla="*/ 0 w 34"/>
                <a:gd name="T3" fmla="*/ 0 h 49"/>
                <a:gd name="T4" fmla="*/ 33 w 34"/>
                <a:gd name="T5" fmla="*/ 0 h 49"/>
                <a:gd name="T6" fmla="*/ 17 w 34"/>
                <a:gd name="T7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9">
                  <a:moveTo>
                    <a:pt x="17" y="48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17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41" name="Freeform 145"/>
            <p:cNvSpPr>
              <a:spLocks noChangeArrowheads="1"/>
            </p:cNvSpPr>
            <p:nvPr/>
          </p:nvSpPr>
          <p:spPr bwMode="auto">
            <a:xfrm>
              <a:off x="836613" y="2651125"/>
              <a:ext cx="34925" cy="17463"/>
            </a:xfrm>
            <a:custGeom>
              <a:avLst/>
              <a:gdLst>
                <a:gd name="T0" fmla="*/ 80 w 97"/>
                <a:gd name="T1" fmla="*/ 48 h 49"/>
                <a:gd name="T2" fmla="*/ 17 w 97"/>
                <a:gd name="T3" fmla="*/ 48 h 49"/>
                <a:gd name="T4" fmla="*/ 0 w 97"/>
                <a:gd name="T5" fmla="*/ 0 h 49"/>
                <a:gd name="T6" fmla="*/ 96 w 97"/>
                <a:gd name="T7" fmla="*/ 0 h 49"/>
                <a:gd name="T8" fmla="*/ 80 w 97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9">
                  <a:moveTo>
                    <a:pt x="80" y="48"/>
                  </a:moveTo>
                  <a:lnTo>
                    <a:pt x="17" y="48"/>
                  </a:lnTo>
                  <a:cubicBezTo>
                    <a:pt x="12" y="31"/>
                    <a:pt x="8" y="22"/>
                    <a:pt x="0" y="0"/>
                  </a:cubicBezTo>
                  <a:lnTo>
                    <a:pt x="96" y="0"/>
                  </a:lnTo>
                  <a:lnTo>
                    <a:pt x="80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42" name="Freeform 146"/>
            <p:cNvSpPr>
              <a:spLocks noChangeArrowheads="1"/>
            </p:cNvSpPr>
            <p:nvPr/>
          </p:nvSpPr>
          <p:spPr bwMode="auto">
            <a:xfrm>
              <a:off x="825500" y="2616200"/>
              <a:ext cx="57150" cy="17463"/>
            </a:xfrm>
            <a:custGeom>
              <a:avLst/>
              <a:gdLst>
                <a:gd name="T0" fmla="*/ 143 w 160"/>
                <a:gd name="T1" fmla="*/ 48 h 49"/>
                <a:gd name="T2" fmla="*/ 16 w 160"/>
                <a:gd name="T3" fmla="*/ 48 h 49"/>
                <a:gd name="T4" fmla="*/ 0 w 160"/>
                <a:gd name="T5" fmla="*/ 0 h 49"/>
                <a:gd name="T6" fmla="*/ 159 w 160"/>
                <a:gd name="T7" fmla="*/ 0 h 49"/>
                <a:gd name="T8" fmla="*/ 143 w 160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9">
                  <a:moveTo>
                    <a:pt x="143" y="48"/>
                  </a:moveTo>
                  <a:lnTo>
                    <a:pt x="16" y="48"/>
                  </a:lnTo>
                  <a:cubicBezTo>
                    <a:pt x="9" y="25"/>
                    <a:pt x="9" y="25"/>
                    <a:pt x="0" y="0"/>
                  </a:cubicBezTo>
                  <a:lnTo>
                    <a:pt x="159" y="0"/>
                  </a:lnTo>
                  <a:lnTo>
                    <a:pt x="143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43" name="Freeform 147"/>
            <p:cNvSpPr>
              <a:spLocks noChangeArrowheads="1"/>
            </p:cNvSpPr>
            <p:nvPr/>
          </p:nvSpPr>
          <p:spPr bwMode="auto">
            <a:xfrm>
              <a:off x="527050" y="2581275"/>
              <a:ext cx="163513" cy="17463"/>
            </a:xfrm>
            <a:custGeom>
              <a:avLst/>
              <a:gdLst>
                <a:gd name="T0" fmla="*/ 0 w 453"/>
                <a:gd name="T1" fmla="*/ 0 h 49"/>
                <a:gd name="T2" fmla="*/ 413 w 453"/>
                <a:gd name="T3" fmla="*/ 0 h 49"/>
                <a:gd name="T4" fmla="*/ 452 w 453"/>
                <a:gd name="T5" fmla="*/ 48 h 49"/>
                <a:gd name="T6" fmla="*/ 0 w 453"/>
                <a:gd name="T7" fmla="*/ 48 h 49"/>
                <a:gd name="T8" fmla="*/ 0 w 45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9">
                  <a:moveTo>
                    <a:pt x="0" y="0"/>
                  </a:moveTo>
                  <a:lnTo>
                    <a:pt x="413" y="0"/>
                  </a:lnTo>
                  <a:cubicBezTo>
                    <a:pt x="428" y="15"/>
                    <a:pt x="441" y="31"/>
                    <a:pt x="452" y="48"/>
                  </a:cubicBez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44" name="Freeform 148"/>
            <p:cNvSpPr>
              <a:spLocks noChangeArrowheads="1"/>
            </p:cNvSpPr>
            <p:nvPr/>
          </p:nvSpPr>
          <p:spPr bwMode="auto">
            <a:xfrm>
              <a:off x="630238" y="2616200"/>
              <a:ext cx="69850" cy="17463"/>
            </a:xfrm>
            <a:custGeom>
              <a:avLst/>
              <a:gdLst>
                <a:gd name="T0" fmla="*/ 192 w 193"/>
                <a:gd name="T1" fmla="*/ 48 h 49"/>
                <a:gd name="T2" fmla="*/ 0 w 193"/>
                <a:gd name="T3" fmla="*/ 48 h 49"/>
                <a:gd name="T4" fmla="*/ 0 w 193"/>
                <a:gd name="T5" fmla="*/ 0 h 49"/>
                <a:gd name="T6" fmla="*/ 185 w 193"/>
                <a:gd name="T7" fmla="*/ 0 h 49"/>
                <a:gd name="T8" fmla="*/ 192 w 193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49">
                  <a:moveTo>
                    <a:pt x="192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85" y="0"/>
                  </a:lnTo>
                  <a:cubicBezTo>
                    <a:pt x="189" y="16"/>
                    <a:pt x="192" y="31"/>
                    <a:pt x="192" y="48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45" name="Freeform 149"/>
            <p:cNvSpPr>
              <a:spLocks noChangeArrowheads="1"/>
            </p:cNvSpPr>
            <p:nvPr/>
          </p:nvSpPr>
          <p:spPr bwMode="auto">
            <a:xfrm>
              <a:off x="493713" y="2651125"/>
              <a:ext cx="204787" cy="17463"/>
            </a:xfrm>
            <a:custGeom>
              <a:avLst/>
              <a:gdLst>
                <a:gd name="T0" fmla="*/ 0 w 567"/>
                <a:gd name="T1" fmla="*/ 48 h 49"/>
                <a:gd name="T2" fmla="*/ 0 w 567"/>
                <a:gd name="T3" fmla="*/ 0 h 49"/>
                <a:gd name="T4" fmla="*/ 566 w 567"/>
                <a:gd name="T5" fmla="*/ 0 h 49"/>
                <a:gd name="T6" fmla="*/ 547 w 567"/>
                <a:gd name="T7" fmla="*/ 48 h 49"/>
                <a:gd name="T8" fmla="*/ 0 w 567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49">
                  <a:moveTo>
                    <a:pt x="0" y="48"/>
                  </a:moveTo>
                  <a:lnTo>
                    <a:pt x="0" y="0"/>
                  </a:lnTo>
                  <a:lnTo>
                    <a:pt x="566" y="0"/>
                  </a:lnTo>
                  <a:cubicBezTo>
                    <a:pt x="562" y="17"/>
                    <a:pt x="556" y="33"/>
                    <a:pt x="547" y="48"/>
                  </a:cubicBezTo>
                  <a:lnTo>
                    <a:pt x="0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46" name="Freeform 150"/>
            <p:cNvSpPr>
              <a:spLocks noChangeArrowheads="1"/>
            </p:cNvSpPr>
            <p:nvPr/>
          </p:nvSpPr>
          <p:spPr bwMode="auto">
            <a:xfrm>
              <a:off x="493713" y="2684463"/>
              <a:ext cx="182562" cy="17462"/>
            </a:xfrm>
            <a:custGeom>
              <a:avLst/>
              <a:gdLst>
                <a:gd name="T0" fmla="*/ 0 w 509"/>
                <a:gd name="T1" fmla="*/ 48 h 49"/>
                <a:gd name="T2" fmla="*/ 0 w 509"/>
                <a:gd name="T3" fmla="*/ 0 h 49"/>
                <a:gd name="T4" fmla="*/ 508 w 509"/>
                <a:gd name="T5" fmla="*/ 0 h 49"/>
                <a:gd name="T6" fmla="*/ 381 w 509"/>
                <a:gd name="T7" fmla="*/ 48 h 49"/>
                <a:gd name="T8" fmla="*/ 0 w 509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9">
                  <a:moveTo>
                    <a:pt x="0" y="48"/>
                  </a:moveTo>
                  <a:lnTo>
                    <a:pt x="0" y="0"/>
                  </a:lnTo>
                  <a:lnTo>
                    <a:pt x="508" y="0"/>
                  </a:lnTo>
                  <a:cubicBezTo>
                    <a:pt x="474" y="30"/>
                    <a:pt x="429" y="48"/>
                    <a:pt x="381" y="48"/>
                  </a:cubicBezTo>
                  <a:lnTo>
                    <a:pt x="0" y="48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47" name="Freeform 151"/>
            <p:cNvSpPr>
              <a:spLocks noChangeArrowheads="1"/>
            </p:cNvSpPr>
            <p:nvPr/>
          </p:nvSpPr>
          <p:spPr bwMode="auto">
            <a:xfrm>
              <a:off x="527050" y="2547938"/>
              <a:ext cx="163513" cy="17462"/>
            </a:xfrm>
            <a:custGeom>
              <a:avLst/>
              <a:gdLst>
                <a:gd name="T0" fmla="*/ 413 w 453"/>
                <a:gd name="T1" fmla="*/ 48 h 49"/>
                <a:gd name="T2" fmla="*/ 0 w 453"/>
                <a:gd name="T3" fmla="*/ 48 h 49"/>
                <a:gd name="T4" fmla="*/ 0 w 453"/>
                <a:gd name="T5" fmla="*/ 0 h 49"/>
                <a:gd name="T6" fmla="*/ 452 w 453"/>
                <a:gd name="T7" fmla="*/ 0 h 49"/>
                <a:gd name="T8" fmla="*/ 413 w 453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9">
                  <a:moveTo>
                    <a:pt x="413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452" y="0"/>
                  </a:lnTo>
                  <a:cubicBezTo>
                    <a:pt x="441" y="18"/>
                    <a:pt x="428" y="34"/>
                    <a:pt x="413" y="48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48" name="Freeform 152"/>
            <p:cNvSpPr>
              <a:spLocks noChangeArrowheads="1"/>
            </p:cNvSpPr>
            <p:nvPr/>
          </p:nvSpPr>
          <p:spPr bwMode="auto">
            <a:xfrm>
              <a:off x="630238" y="2513013"/>
              <a:ext cx="69850" cy="17462"/>
            </a:xfrm>
            <a:custGeom>
              <a:avLst/>
              <a:gdLst>
                <a:gd name="T0" fmla="*/ 185 w 193"/>
                <a:gd name="T1" fmla="*/ 48 h 49"/>
                <a:gd name="T2" fmla="*/ 0 w 193"/>
                <a:gd name="T3" fmla="*/ 48 h 49"/>
                <a:gd name="T4" fmla="*/ 0 w 193"/>
                <a:gd name="T5" fmla="*/ 0 h 49"/>
                <a:gd name="T6" fmla="*/ 192 w 193"/>
                <a:gd name="T7" fmla="*/ 0 h 49"/>
                <a:gd name="T8" fmla="*/ 185 w 193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49">
                  <a:moveTo>
                    <a:pt x="185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192" y="0"/>
                  </a:lnTo>
                  <a:cubicBezTo>
                    <a:pt x="192" y="17"/>
                    <a:pt x="189" y="33"/>
                    <a:pt x="185" y="48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49" name="Freeform 153"/>
            <p:cNvSpPr>
              <a:spLocks noChangeArrowheads="1"/>
            </p:cNvSpPr>
            <p:nvPr/>
          </p:nvSpPr>
          <p:spPr bwMode="auto">
            <a:xfrm>
              <a:off x="493713" y="2444750"/>
              <a:ext cx="182562" cy="17463"/>
            </a:xfrm>
            <a:custGeom>
              <a:avLst/>
              <a:gdLst>
                <a:gd name="T0" fmla="*/ 0 w 509"/>
                <a:gd name="T1" fmla="*/ 0 h 49"/>
                <a:gd name="T2" fmla="*/ 381 w 509"/>
                <a:gd name="T3" fmla="*/ 0 h 49"/>
                <a:gd name="T4" fmla="*/ 508 w 509"/>
                <a:gd name="T5" fmla="*/ 48 h 49"/>
                <a:gd name="T6" fmla="*/ 0 w 509"/>
                <a:gd name="T7" fmla="*/ 48 h 49"/>
                <a:gd name="T8" fmla="*/ 0 w 509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49">
                  <a:moveTo>
                    <a:pt x="0" y="0"/>
                  </a:moveTo>
                  <a:lnTo>
                    <a:pt x="381" y="0"/>
                  </a:lnTo>
                  <a:cubicBezTo>
                    <a:pt x="430" y="0"/>
                    <a:pt x="474" y="18"/>
                    <a:pt x="508" y="48"/>
                  </a:cubicBez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  <p:sp>
          <p:nvSpPr>
            <p:cNvPr id="150" name="Freeform 154"/>
            <p:cNvSpPr>
              <a:spLocks noChangeArrowheads="1"/>
            </p:cNvSpPr>
            <p:nvPr/>
          </p:nvSpPr>
          <p:spPr bwMode="auto">
            <a:xfrm>
              <a:off x="493713" y="2479675"/>
              <a:ext cx="204787" cy="17463"/>
            </a:xfrm>
            <a:custGeom>
              <a:avLst/>
              <a:gdLst>
                <a:gd name="T0" fmla="*/ 0 w 567"/>
                <a:gd name="T1" fmla="*/ 47 h 48"/>
                <a:gd name="T2" fmla="*/ 0 w 567"/>
                <a:gd name="T3" fmla="*/ 0 h 48"/>
                <a:gd name="T4" fmla="*/ 547 w 567"/>
                <a:gd name="T5" fmla="*/ 0 h 48"/>
                <a:gd name="T6" fmla="*/ 566 w 567"/>
                <a:gd name="T7" fmla="*/ 47 h 48"/>
                <a:gd name="T8" fmla="*/ 0 w 567"/>
                <a:gd name="T9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48">
                  <a:moveTo>
                    <a:pt x="0" y="47"/>
                  </a:moveTo>
                  <a:lnTo>
                    <a:pt x="0" y="0"/>
                  </a:lnTo>
                  <a:lnTo>
                    <a:pt x="547" y="0"/>
                  </a:lnTo>
                  <a:cubicBezTo>
                    <a:pt x="554" y="15"/>
                    <a:pt x="562" y="31"/>
                    <a:pt x="566" y="47"/>
                  </a:cubicBezTo>
                  <a:lnTo>
                    <a:pt x="0" y="47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C2E4F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342900"/>
              <a:endParaRPr lang="en-US" sz="135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/>
          </p:cNvSpPr>
          <p:nvPr/>
        </p:nvSpPr>
        <p:spPr bwMode="auto">
          <a:xfrm>
            <a:off x="4406900" y="0"/>
            <a:ext cx="4454525" cy="5143500"/>
          </a:xfrm>
          <a:custGeom>
            <a:avLst/>
            <a:gdLst>
              <a:gd name="T0" fmla="*/ 3743 w 5612"/>
              <a:gd name="T1" fmla="*/ 0 h 6480"/>
              <a:gd name="T2" fmla="*/ 3915 w 5612"/>
              <a:gd name="T3" fmla="*/ 106 h 6480"/>
              <a:gd name="T4" fmla="*/ 4082 w 5612"/>
              <a:gd name="T5" fmla="*/ 222 h 6480"/>
              <a:gd name="T6" fmla="*/ 4243 w 5612"/>
              <a:gd name="T7" fmla="*/ 348 h 6480"/>
              <a:gd name="T8" fmla="*/ 4397 w 5612"/>
              <a:gd name="T9" fmla="*/ 479 h 6480"/>
              <a:gd name="T10" fmla="*/ 4542 w 5612"/>
              <a:gd name="T11" fmla="*/ 621 h 6480"/>
              <a:gd name="T12" fmla="*/ 4679 w 5612"/>
              <a:gd name="T13" fmla="*/ 770 h 6480"/>
              <a:gd name="T14" fmla="*/ 4811 w 5612"/>
              <a:gd name="T15" fmla="*/ 925 h 6480"/>
              <a:gd name="T16" fmla="*/ 4931 w 5612"/>
              <a:gd name="T17" fmla="*/ 1088 h 6480"/>
              <a:gd name="T18" fmla="*/ 5045 w 5612"/>
              <a:gd name="T19" fmla="*/ 1257 h 6480"/>
              <a:gd name="T20" fmla="*/ 5147 w 5612"/>
              <a:gd name="T21" fmla="*/ 1431 h 6480"/>
              <a:gd name="T22" fmla="*/ 5241 w 5612"/>
              <a:gd name="T23" fmla="*/ 1614 h 6480"/>
              <a:gd name="T24" fmla="*/ 5325 w 5612"/>
              <a:gd name="T25" fmla="*/ 1801 h 6480"/>
              <a:gd name="T26" fmla="*/ 5400 w 5612"/>
              <a:gd name="T27" fmla="*/ 1993 h 6480"/>
              <a:gd name="T28" fmla="*/ 5463 w 5612"/>
              <a:gd name="T29" fmla="*/ 2191 h 6480"/>
              <a:gd name="T30" fmla="*/ 5516 w 5612"/>
              <a:gd name="T31" fmla="*/ 2392 h 6480"/>
              <a:gd name="T32" fmla="*/ 5557 w 5612"/>
              <a:gd name="T33" fmla="*/ 2600 h 6480"/>
              <a:gd name="T34" fmla="*/ 5589 w 5612"/>
              <a:gd name="T35" fmla="*/ 2810 h 6480"/>
              <a:gd name="T36" fmla="*/ 5606 w 5612"/>
              <a:gd name="T37" fmla="*/ 3022 h 6480"/>
              <a:gd name="T38" fmla="*/ 5612 w 5612"/>
              <a:gd name="T39" fmla="*/ 3240 h 6480"/>
              <a:gd name="T40" fmla="*/ 5606 w 5612"/>
              <a:gd name="T41" fmla="*/ 3458 h 6480"/>
              <a:gd name="T42" fmla="*/ 5589 w 5612"/>
              <a:gd name="T43" fmla="*/ 3670 h 6480"/>
              <a:gd name="T44" fmla="*/ 5557 w 5612"/>
              <a:gd name="T45" fmla="*/ 3880 h 6480"/>
              <a:gd name="T46" fmla="*/ 5516 w 5612"/>
              <a:gd name="T47" fmla="*/ 4086 h 6480"/>
              <a:gd name="T48" fmla="*/ 5463 w 5612"/>
              <a:gd name="T49" fmla="*/ 4289 h 6480"/>
              <a:gd name="T50" fmla="*/ 5400 w 5612"/>
              <a:gd name="T51" fmla="*/ 4487 h 6480"/>
              <a:gd name="T52" fmla="*/ 5325 w 5612"/>
              <a:gd name="T53" fmla="*/ 4679 h 6480"/>
              <a:gd name="T54" fmla="*/ 5241 w 5612"/>
              <a:gd name="T55" fmla="*/ 4866 h 6480"/>
              <a:gd name="T56" fmla="*/ 5149 w 5612"/>
              <a:gd name="T57" fmla="*/ 5047 h 6480"/>
              <a:gd name="T58" fmla="*/ 5045 w 5612"/>
              <a:gd name="T59" fmla="*/ 5223 h 6480"/>
              <a:gd name="T60" fmla="*/ 4933 w 5612"/>
              <a:gd name="T61" fmla="*/ 5392 h 6480"/>
              <a:gd name="T62" fmla="*/ 4811 w 5612"/>
              <a:gd name="T63" fmla="*/ 5555 h 6480"/>
              <a:gd name="T64" fmla="*/ 4681 w 5612"/>
              <a:gd name="T65" fmla="*/ 5710 h 6480"/>
              <a:gd name="T66" fmla="*/ 4544 w 5612"/>
              <a:gd name="T67" fmla="*/ 5859 h 6480"/>
              <a:gd name="T68" fmla="*/ 4399 w 5612"/>
              <a:gd name="T69" fmla="*/ 5999 h 6480"/>
              <a:gd name="T70" fmla="*/ 4245 w 5612"/>
              <a:gd name="T71" fmla="*/ 6132 h 6480"/>
              <a:gd name="T72" fmla="*/ 4084 w 5612"/>
              <a:gd name="T73" fmla="*/ 6256 h 6480"/>
              <a:gd name="T74" fmla="*/ 3917 w 5612"/>
              <a:gd name="T75" fmla="*/ 6372 h 6480"/>
              <a:gd name="T76" fmla="*/ 3745 w 5612"/>
              <a:gd name="T77" fmla="*/ 6480 h 6480"/>
              <a:gd name="T78" fmla="*/ 0 w 5612"/>
              <a:gd name="T79" fmla="*/ 6480 h 6480"/>
              <a:gd name="T80" fmla="*/ 3743 w 5612"/>
              <a:gd name="T81" fmla="*/ 0 h 6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612" h="6480">
                <a:moveTo>
                  <a:pt x="3743" y="0"/>
                </a:moveTo>
                <a:lnTo>
                  <a:pt x="3915" y="106"/>
                </a:lnTo>
                <a:lnTo>
                  <a:pt x="4082" y="222"/>
                </a:lnTo>
                <a:lnTo>
                  <a:pt x="4243" y="348"/>
                </a:lnTo>
                <a:lnTo>
                  <a:pt x="4397" y="479"/>
                </a:lnTo>
                <a:lnTo>
                  <a:pt x="4542" y="621"/>
                </a:lnTo>
                <a:lnTo>
                  <a:pt x="4679" y="770"/>
                </a:lnTo>
                <a:lnTo>
                  <a:pt x="4811" y="925"/>
                </a:lnTo>
                <a:lnTo>
                  <a:pt x="4931" y="1088"/>
                </a:lnTo>
                <a:lnTo>
                  <a:pt x="5045" y="1257"/>
                </a:lnTo>
                <a:lnTo>
                  <a:pt x="5147" y="1431"/>
                </a:lnTo>
                <a:lnTo>
                  <a:pt x="5241" y="1614"/>
                </a:lnTo>
                <a:lnTo>
                  <a:pt x="5325" y="1801"/>
                </a:lnTo>
                <a:lnTo>
                  <a:pt x="5400" y="1993"/>
                </a:lnTo>
                <a:lnTo>
                  <a:pt x="5463" y="2191"/>
                </a:lnTo>
                <a:lnTo>
                  <a:pt x="5516" y="2392"/>
                </a:lnTo>
                <a:lnTo>
                  <a:pt x="5557" y="2600"/>
                </a:lnTo>
                <a:lnTo>
                  <a:pt x="5589" y="2810"/>
                </a:lnTo>
                <a:lnTo>
                  <a:pt x="5606" y="3022"/>
                </a:lnTo>
                <a:lnTo>
                  <a:pt x="5612" y="3240"/>
                </a:lnTo>
                <a:lnTo>
                  <a:pt x="5606" y="3458"/>
                </a:lnTo>
                <a:lnTo>
                  <a:pt x="5589" y="3670"/>
                </a:lnTo>
                <a:lnTo>
                  <a:pt x="5557" y="3880"/>
                </a:lnTo>
                <a:lnTo>
                  <a:pt x="5516" y="4086"/>
                </a:lnTo>
                <a:lnTo>
                  <a:pt x="5463" y="4289"/>
                </a:lnTo>
                <a:lnTo>
                  <a:pt x="5400" y="4487"/>
                </a:lnTo>
                <a:lnTo>
                  <a:pt x="5325" y="4679"/>
                </a:lnTo>
                <a:lnTo>
                  <a:pt x="5241" y="4866"/>
                </a:lnTo>
                <a:lnTo>
                  <a:pt x="5149" y="5047"/>
                </a:lnTo>
                <a:lnTo>
                  <a:pt x="5045" y="5223"/>
                </a:lnTo>
                <a:lnTo>
                  <a:pt x="4933" y="5392"/>
                </a:lnTo>
                <a:lnTo>
                  <a:pt x="4811" y="5555"/>
                </a:lnTo>
                <a:lnTo>
                  <a:pt x="4681" y="5710"/>
                </a:lnTo>
                <a:lnTo>
                  <a:pt x="4544" y="5859"/>
                </a:lnTo>
                <a:lnTo>
                  <a:pt x="4399" y="5999"/>
                </a:lnTo>
                <a:lnTo>
                  <a:pt x="4245" y="6132"/>
                </a:lnTo>
                <a:lnTo>
                  <a:pt x="4084" y="6256"/>
                </a:lnTo>
                <a:lnTo>
                  <a:pt x="3917" y="6372"/>
                </a:lnTo>
                <a:lnTo>
                  <a:pt x="3745" y="6480"/>
                </a:lnTo>
                <a:lnTo>
                  <a:pt x="0" y="6480"/>
                </a:lnTo>
                <a:lnTo>
                  <a:pt x="3743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defTabSz="914400">
              <a:defRPr/>
            </a:pPr>
            <a:endParaRPr lang="en-US">
              <a:solidFill>
                <a:srgbClr val="6D7777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55675" y="4687366"/>
            <a:ext cx="631978" cy="256109"/>
            <a:chOff x="1938338" y="2368551"/>
            <a:chExt cx="5260976" cy="2132013"/>
          </a:xfrm>
          <a:solidFill>
            <a:schemeClr val="accent3"/>
          </a:solidFill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</p:grpSp>
      <p:sp>
        <p:nvSpPr>
          <p:cNvPr id="96" name="Subtitle 2"/>
          <p:cNvSpPr>
            <a:spLocks noGrp="1"/>
          </p:cNvSpPr>
          <p:nvPr>
            <p:ph type="subTitle" idx="11"/>
          </p:nvPr>
        </p:nvSpPr>
        <p:spPr>
          <a:xfrm>
            <a:off x="597694" y="1771739"/>
            <a:ext cx="3974305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592933" y="592690"/>
            <a:ext cx="3962400" cy="777136"/>
          </a:xfr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5353050" y="0"/>
            <a:ext cx="3790950" cy="5143500"/>
          </a:xfrm>
          <a:custGeom>
            <a:avLst/>
            <a:gdLst>
              <a:gd name="T0" fmla="*/ 3182 w 4776"/>
              <a:gd name="T1" fmla="*/ 0 h 6480"/>
              <a:gd name="T2" fmla="*/ 3374 w 4776"/>
              <a:gd name="T3" fmla="*/ 6 h 6480"/>
              <a:gd name="T4" fmla="*/ 3563 w 4776"/>
              <a:gd name="T5" fmla="*/ 22 h 6480"/>
              <a:gd name="T6" fmla="*/ 3747 w 4776"/>
              <a:gd name="T7" fmla="*/ 51 h 6480"/>
              <a:gd name="T8" fmla="*/ 3930 w 4776"/>
              <a:gd name="T9" fmla="*/ 88 h 6480"/>
              <a:gd name="T10" fmla="*/ 4109 w 4776"/>
              <a:gd name="T11" fmla="*/ 137 h 6480"/>
              <a:gd name="T12" fmla="*/ 4281 w 4776"/>
              <a:gd name="T13" fmla="*/ 194 h 6480"/>
              <a:gd name="T14" fmla="*/ 4450 w 4776"/>
              <a:gd name="T15" fmla="*/ 263 h 6480"/>
              <a:gd name="T16" fmla="*/ 4615 w 4776"/>
              <a:gd name="T17" fmla="*/ 340 h 6480"/>
              <a:gd name="T18" fmla="*/ 4772 w 4776"/>
              <a:gd name="T19" fmla="*/ 426 h 6480"/>
              <a:gd name="T20" fmla="*/ 4776 w 4776"/>
              <a:gd name="T21" fmla="*/ 426 h 6480"/>
              <a:gd name="T22" fmla="*/ 1590 w 4776"/>
              <a:gd name="T23" fmla="*/ 6480 h 6480"/>
              <a:gd name="T24" fmla="*/ 0 w 4776"/>
              <a:gd name="T25" fmla="*/ 3184 h 6480"/>
              <a:gd name="T26" fmla="*/ 1592 w 4776"/>
              <a:gd name="T27" fmla="*/ 426 h 6480"/>
              <a:gd name="T28" fmla="*/ 1751 w 4776"/>
              <a:gd name="T29" fmla="*/ 340 h 6480"/>
              <a:gd name="T30" fmla="*/ 1914 w 4776"/>
              <a:gd name="T31" fmla="*/ 263 h 6480"/>
              <a:gd name="T32" fmla="*/ 2083 w 4776"/>
              <a:gd name="T33" fmla="*/ 194 h 6480"/>
              <a:gd name="T34" fmla="*/ 2257 w 4776"/>
              <a:gd name="T35" fmla="*/ 137 h 6480"/>
              <a:gd name="T36" fmla="*/ 2434 w 4776"/>
              <a:gd name="T37" fmla="*/ 88 h 6480"/>
              <a:gd name="T38" fmla="*/ 2617 w 4776"/>
              <a:gd name="T39" fmla="*/ 51 h 6480"/>
              <a:gd name="T40" fmla="*/ 2801 w 4776"/>
              <a:gd name="T41" fmla="*/ 22 h 6480"/>
              <a:gd name="T42" fmla="*/ 2990 w 4776"/>
              <a:gd name="T43" fmla="*/ 6 h 6480"/>
              <a:gd name="T44" fmla="*/ 3182 w 4776"/>
              <a:gd name="T45" fmla="*/ 0 h 6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6" h="6480">
                <a:moveTo>
                  <a:pt x="3182" y="0"/>
                </a:moveTo>
                <a:lnTo>
                  <a:pt x="3374" y="6"/>
                </a:lnTo>
                <a:lnTo>
                  <a:pt x="3563" y="22"/>
                </a:lnTo>
                <a:lnTo>
                  <a:pt x="3747" y="51"/>
                </a:lnTo>
                <a:lnTo>
                  <a:pt x="3930" y="88"/>
                </a:lnTo>
                <a:lnTo>
                  <a:pt x="4109" y="137"/>
                </a:lnTo>
                <a:lnTo>
                  <a:pt x="4281" y="194"/>
                </a:lnTo>
                <a:lnTo>
                  <a:pt x="4450" y="263"/>
                </a:lnTo>
                <a:lnTo>
                  <a:pt x="4615" y="340"/>
                </a:lnTo>
                <a:lnTo>
                  <a:pt x="4772" y="426"/>
                </a:lnTo>
                <a:lnTo>
                  <a:pt x="4776" y="426"/>
                </a:lnTo>
                <a:lnTo>
                  <a:pt x="1590" y="6480"/>
                </a:lnTo>
                <a:lnTo>
                  <a:pt x="0" y="3184"/>
                </a:lnTo>
                <a:lnTo>
                  <a:pt x="1592" y="426"/>
                </a:lnTo>
                <a:lnTo>
                  <a:pt x="1751" y="340"/>
                </a:lnTo>
                <a:lnTo>
                  <a:pt x="1914" y="263"/>
                </a:lnTo>
                <a:lnTo>
                  <a:pt x="2083" y="194"/>
                </a:lnTo>
                <a:lnTo>
                  <a:pt x="2257" y="137"/>
                </a:lnTo>
                <a:lnTo>
                  <a:pt x="2434" y="88"/>
                </a:lnTo>
                <a:lnTo>
                  <a:pt x="2617" y="51"/>
                </a:lnTo>
                <a:lnTo>
                  <a:pt x="2801" y="22"/>
                </a:lnTo>
                <a:lnTo>
                  <a:pt x="2990" y="6"/>
                </a:lnTo>
                <a:lnTo>
                  <a:pt x="3182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defTabSz="914400">
              <a:defRPr/>
            </a:pPr>
            <a:endParaRPr lang="en-US">
              <a:solidFill>
                <a:srgbClr val="6D7777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05785" y="2462706"/>
            <a:ext cx="631978" cy="256109"/>
            <a:chOff x="1938338" y="2368551"/>
            <a:chExt cx="5260976" cy="2132013"/>
          </a:xfrm>
          <a:solidFill>
            <a:schemeClr val="accent3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400">
                <a:defRPr/>
              </a:pPr>
              <a:endParaRPr lang="en-US">
                <a:solidFill>
                  <a:srgbClr val="6D7777"/>
                </a:solidFill>
              </a:endParaRPr>
            </a:p>
          </p:txBody>
        </p:sp>
      </p:grpSp>
      <p:sp>
        <p:nvSpPr>
          <p:cNvPr id="57" name="Subtitle 2"/>
          <p:cNvSpPr>
            <a:spLocks noGrp="1"/>
          </p:cNvSpPr>
          <p:nvPr>
            <p:ph type="subTitle" idx="11"/>
          </p:nvPr>
        </p:nvSpPr>
        <p:spPr>
          <a:xfrm>
            <a:off x="597694" y="1771157"/>
            <a:ext cx="3974305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592933" y="595409"/>
            <a:ext cx="3962400" cy="777136"/>
          </a:xfr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0"/>
            <a:ext cx="4800600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2413" y="4867275"/>
            <a:ext cx="307975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F876A4AF-2C28-460F-8319-45925E1DF44F}" type="slidenum">
              <a:rPr lang="en-US" sz="600">
                <a:solidFill>
                  <a:srgbClr val="FFFFFF"/>
                </a:solidFill>
                <a:ea typeface="MS PGothic" pitchFamily="34" charset="-128"/>
                <a:cs typeface="Arial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600">
              <a:solidFill>
                <a:srgbClr val="FFFFFF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90800" y="4867275"/>
            <a:ext cx="1968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FFFFFF"/>
                </a:solidFill>
                <a:ea typeface="MS PGothic" pitchFamily="34" charset="-128"/>
                <a:cs typeface="Arial" pitchFamily="34" charset="0"/>
              </a:rPr>
              <a:t>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5407"/>
            <a:ext cx="3962400" cy="777136"/>
          </a:xfr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597695" y="1770533"/>
            <a:ext cx="3968750" cy="307777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 p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2413" y="4867275"/>
            <a:ext cx="307975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8E033BDE-3F0E-4D03-8E80-6FCBD932ED97}" type="slidenum">
              <a:rPr lang="en-US" sz="600">
                <a:solidFill>
                  <a:srgbClr val="FFFFFF"/>
                </a:solidFill>
                <a:ea typeface="MS PGothic" pitchFamily="34" charset="-128"/>
                <a:cs typeface="Arial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600">
              <a:solidFill>
                <a:srgbClr val="FFFFFF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90800" y="4867275"/>
            <a:ext cx="1968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FFFFFF"/>
                </a:solidFill>
                <a:ea typeface="MS PGothic" pitchFamily="34" charset="-128"/>
                <a:cs typeface="Arial" pitchFamily="34" charset="0"/>
              </a:rPr>
              <a:t>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4891"/>
            <a:ext cx="3962400" cy="777136"/>
          </a:xfr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3" y="594324"/>
            <a:ext cx="3582987" cy="1760482"/>
          </a:xfrm>
        </p:spPr>
        <p:txBody>
          <a:bodyPr/>
          <a:lstStyle>
            <a:lvl1pPr marL="228600" indent="-228600">
              <a:spcBef>
                <a:spcPts val="1800"/>
              </a:spcBef>
              <a:defRPr sz="2000" baseline="0">
                <a:solidFill>
                  <a:srgbClr val="FFFFFF"/>
                </a:solidFill>
              </a:defRPr>
            </a:lvl1pPr>
            <a:lvl2pPr>
              <a:defRPr baseline="0">
                <a:solidFill>
                  <a:srgbClr val="FFFFFF"/>
                </a:solidFill>
              </a:defRPr>
            </a:lvl2pPr>
            <a:lvl3pPr>
              <a:defRPr baseline="0">
                <a:solidFill>
                  <a:srgbClr val="FFFFFF"/>
                </a:solidFill>
              </a:defRPr>
            </a:lvl3pPr>
            <a:lvl4pPr>
              <a:defRPr baseline="0">
                <a:solidFill>
                  <a:srgbClr val="FFFFFF"/>
                </a:solidFill>
              </a:defRPr>
            </a:lvl4pPr>
            <a:lvl5pPr>
              <a:defRPr baseline="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1"/>
          </p:nvPr>
        </p:nvSpPr>
        <p:spPr>
          <a:xfrm>
            <a:off x="600869" y="1768505"/>
            <a:ext cx="3968750" cy="307777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92413" y="4867275"/>
            <a:ext cx="307975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C91BEDC-4C94-4322-89E3-E63F449968AC}" type="slidenum">
              <a:rPr lang="en-US" sz="600">
                <a:solidFill>
                  <a:srgbClr val="FFFFFF"/>
                </a:solidFill>
                <a:ea typeface="MS PGothic" pitchFamily="34" charset="-128"/>
                <a:cs typeface="Arial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600">
              <a:solidFill>
                <a:srgbClr val="FFFFFF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90800" y="4867275"/>
            <a:ext cx="1968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FFFFFF"/>
                </a:solidFill>
                <a:ea typeface="MS PGothic" pitchFamily="34" charset="-128"/>
                <a:cs typeface="Arial" pitchFamily="34" charset="0"/>
              </a:rPr>
              <a:t>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17" y="594550"/>
            <a:ext cx="3962400" cy="1090042"/>
          </a:xfrm>
        </p:spPr>
        <p:txBody>
          <a:bodyPr/>
          <a:lstStyle>
            <a:lvl1pPr>
              <a:lnSpc>
                <a:spcPts val="4200"/>
              </a:lnSpc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840" y="599143"/>
            <a:ext cx="3657600" cy="1443472"/>
          </a:xfrm>
        </p:spPr>
        <p:txBody>
          <a:bodyPr/>
          <a:lstStyle>
            <a:lvl1pPr marL="228600" indent="-228600">
              <a:spcBef>
                <a:spcPts val="1800"/>
              </a:spcBef>
              <a:defRPr sz="2000"/>
            </a:lvl1pPr>
            <a:lvl2pPr marL="233363" indent="-233363">
              <a:spcBef>
                <a:spcPts val="600"/>
              </a:spcBef>
              <a:buFont typeface="Arial" panose="020B0604020202020204" pitchFamily="34" charset="0"/>
              <a:buChar char="–"/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792413" y="4867275"/>
            <a:ext cx="307975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fld id="{1C337AAC-EE4A-44E1-AA1C-47EAC237B301}" type="slidenum">
              <a:rPr lang="en-US" sz="600" b="0">
                <a:solidFill>
                  <a:srgbClr val="5A5A5A"/>
                </a:solidFill>
                <a:ea typeface="MS PGothic" pitchFamily="34" charset="-128"/>
              </a:rPr>
              <a:pPr>
                <a:defRPr/>
              </a:pPr>
              <a:t>‹#›</a:t>
            </a:fld>
            <a:endParaRPr lang="en-US" sz="600" b="0" dirty="0">
              <a:solidFill>
                <a:srgbClr val="5A5A5A"/>
              </a:solidFill>
              <a:ea typeface="MS PGothic" pitchFamily="34" charset="-128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590800" y="4867275"/>
            <a:ext cx="1968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sz="600" b="0" dirty="0">
                <a:solidFill>
                  <a:srgbClr val="5A5A5A"/>
                </a:solidFill>
                <a:ea typeface="MS PGothic" pitchFamily="34" charset="-128"/>
              </a:rPr>
              <a:t>Page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92413" y="4867275"/>
            <a:ext cx="307975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C337AAC-EE4A-44E1-AA1C-47EAC237B301}" type="slidenum">
              <a:rPr lang="en-US" sz="600">
                <a:solidFill>
                  <a:srgbClr val="5A5A5A"/>
                </a:solidFill>
                <a:ea typeface="MS PGothic" pitchFamily="34" charset="-128"/>
                <a:cs typeface="Arial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600">
              <a:solidFill>
                <a:srgbClr val="5A5A5A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90800" y="4867275"/>
            <a:ext cx="19685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5A5A5A"/>
                </a:solidFill>
                <a:ea typeface="MS PGothic" pitchFamily="34" charset="-128"/>
                <a:cs typeface="Arial" pitchFamily="34" charset="0"/>
              </a:rPr>
              <a:t>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6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36025" y="4920720"/>
            <a:ext cx="307975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C337AAC-EE4A-44E1-AA1C-47EAC237B301}" type="slidenum">
              <a:rPr lang="en-US" sz="600" smtClean="0">
                <a:solidFill>
                  <a:srgbClr val="5A5A5A"/>
                </a:solidFill>
                <a:ea typeface="MS PGothic" pitchFamily="34" charset="-128"/>
                <a:cs typeface="Arial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600" dirty="0">
              <a:solidFill>
                <a:srgbClr val="5A5A5A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5" y="4867275"/>
            <a:ext cx="119221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5A5A5A"/>
              </a:solidFill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6"/>
            <a:ext cx="3962400" cy="392415"/>
          </a:xfr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466" y="3127249"/>
            <a:ext cx="6795352" cy="338554"/>
          </a:xfrm>
        </p:spPr>
        <p:txBody>
          <a:bodyPr/>
          <a:lstStyle>
            <a:lvl1pPr marL="0" indent="0">
              <a:spcBef>
                <a:spcPts val="990"/>
              </a:spcBef>
              <a:buNone/>
              <a:defRPr sz="2200" baseline="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3466" y="2232668"/>
            <a:ext cx="6795352" cy="677108"/>
          </a:xfrm>
        </p:spPr>
        <p:txBody>
          <a:bodyPr anchor="b"/>
          <a:lstStyle>
            <a:lvl1pPr>
              <a:defRPr sz="4400" baseline="0">
                <a:solidFill>
                  <a:schemeClr val="tx1"/>
                </a:solidFill>
                <a:latin typeface="HelvNeue Bold for IB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0" y="242368"/>
            <a:ext cx="2136181" cy="163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58358" y="1738569"/>
            <a:ext cx="4568450" cy="1561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8" y="4589007"/>
            <a:ext cx="567469" cy="2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55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6">
          <p15:clr>
            <a:srgbClr val="FBAE40"/>
          </p15:clr>
        </p15:guide>
        <p15:guide id="2" pos="18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5924C6E-3A2E-1847-93B7-A772FF0FC7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5924C6E-3A2E-1847-93B7-A772FF0FC7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5924C6E-3A2E-1847-93B7-A772FF0FC7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5924C6E-3A2E-1847-93B7-A772FF0FC7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5924C6E-3A2E-1847-93B7-A772FF0FC7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5924C6E-3A2E-1847-93B7-A772FF0FC7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5924C6E-3A2E-1847-93B7-A772FF0FC7E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826B001-4668-184A-98CB-86FA224B48D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hape 53"/>
          <p:cNvSpPr/>
          <p:nvPr userDrawn="1"/>
        </p:nvSpPr>
        <p:spPr>
          <a:xfrm>
            <a:off x="375260" y="4914705"/>
            <a:ext cx="57708" cy="7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0" lvl="0" indent="57150" algn="l">
              <a:lnSpc>
                <a:spcPct val="80000"/>
              </a:lnSpc>
              <a:defRPr sz="1800">
                <a:uFillTx/>
              </a:defRPr>
            </a:pPr>
            <a:endParaRPr sz="600" b="0" i="0" kern="800" spc="0" dirty="0">
              <a:solidFill>
                <a:srgbClr val="7A7A7A"/>
              </a:solidFill>
              <a:uFill>
                <a:solidFill>
                  <a:srgbClr val="7A7A7A"/>
                </a:solidFill>
              </a:uFill>
              <a:latin typeface="Helvetica"/>
              <a:ea typeface="+mn-e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2949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8" r:id="rId1"/>
    <p:sldLayoutId id="2147493489" r:id="rId2"/>
    <p:sldLayoutId id="2147493490" r:id="rId3"/>
    <p:sldLayoutId id="2147493491" r:id="rId4"/>
    <p:sldLayoutId id="2147493492" r:id="rId5"/>
    <p:sldLayoutId id="2147493493" r:id="rId6"/>
    <p:sldLayoutId id="2147493494" r:id="rId7"/>
    <p:sldLayoutId id="2147493495" r:id="rId8"/>
    <p:sldLayoutId id="2147493496" r:id="rId9"/>
    <p:sldLayoutId id="2147493497" r:id="rId10"/>
    <p:sldLayoutId id="2147493498" r:id="rId11"/>
    <p:sldLayoutId id="2147493501" r:id="rId12"/>
    <p:sldLayoutId id="2147493456" r:id="rId13"/>
    <p:sldLayoutId id="2147493486" r:id="rId14"/>
    <p:sldLayoutId id="2147493479" r:id="rId15"/>
    <p:sldLayoutId id="2147493480" r:id="rId16"/>
    <p:sldLayoutId id="2147493481" r:id="rId17"/>
    <p:sldLayoutId id="2147493482" r:id="rId18"/>
    <p:sldLayoutId id="2147493483" r:id="rId19"/>
    <p:sldLayoutId id="2147493484" r:id="rId20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603250" y="603250"/>
            <a:ext cx="3990975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49825" y="679450"/>
            <a:ext cx="365760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33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0" r:id="rId1"/>
    <p:sldLayoutId id="2147493502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rgbClr val="FFFFFF"/>
          </a:solidFill>
          <a:latin typeface="+mj-lt"/>
          <a:ea typeface="ＭＳ Ｐゴシック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ＭＳ Ｐゴシック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pitchFamily="34" charset="0"/>
          <a:ea typeface="MS PGothic" pitchFamily="34" charset="-128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1pPr>
      <a:lvl2pPr marL="623888" indent="-2762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2pPr>
      <a:lvl3pPr marL="914400" indent="-2905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3pPr>
      <a:lvl4pPr marL="1146175" indent="-23177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4pPr>
      <a:lvl5pPr marL="1379538" indent="-2333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400" kern="1200">
          <a:solidFill>
            <a:srgbClr val="FFFFFF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devconnect17/" TargetMode="External"/><Relationship Id="rId4" Type="http://schemas.openxmlformats.org/officeDocument/2006/relationships/image" Target="../media/image27.tiff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meetup.com/Cloud-Mumbai-Meetup/" TargetMode="External"/><Relationship Id="rId12" Type="http://schemas.openxmlformats.org/officeDocument/2006/relationships/hyperlink" Target="https://www.meetup.com/Hyderabad-Cognitive-with-Cloud" TargetMode="External"/><Relationship Id="rId13" Type="http://schemas.openxmlformats.org/officeDocument/2006/relationships/hyperlink" Target="https://www.meetup.com/IBMDevConnect-Bangalore" TargetMode="External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hyperlink" Target="https://github.com/IBMDevConnect17/" TargetMode="External"/><Relationship Id="rId6" Type="http://schemas.openxmlformats.org/officeDocument/2006/relationships/hyperlink" Target="https://developer.ibm.com/in/J" TargetMode="External"/><Relationship Id="rId7" Type="http://schemas.openxmlformats.org/officeDocument/2006/relationships/hyperlink" Target="https://developer.ibm.com/in/" TargetMode="External"/><Relationship Id="rId8" Type="http://schemas.openxmlformats.org/officeDocument/2006/relationships/hyperlink" Target="https://developer.ibm.com/code/" TargetMode="External"/><Relationship Id="rId9" Type="http://schemas.openxmlformats.org/officeDocument/2006/relationships/hyperlink" Target="https://ibmdevconnect.slack.com/" TargetMode="External"/><Relationship Id="rId10" Type="http://schemas.openxmlformats.org/officeDocument/2006/relationships/hyperlink" Target="http://ibm.biz/slackreques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27</a:t>
            </a:r>
            <a:r>
              <a:rPr lang="en-US" baseline="30000" dirty="0" smtClean="0"/>
              <a:t>th</a:t>
            </a:r>
            <a:r>
              <a:rPr lang="en-US" dirty="0" smtClean="0"/>
              <a:t> June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July 2017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3466" y="1555559"/>
            <a:ext cx="6795352" cy="1354217"/>
          </a:xfrm>
        </p:spPr>
        <p:txBody>
          <a:bodyPr/>
          <a:lstStyle/>
          <a:p>
            <a:r>
              <a:rPr lang="en-US" dirty="0" smtClean="0"/>
              <a:t>India Developer Roadshow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5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58" y="1019537"/>
            <a:ext cx="3595452" cy="3248265"/>
          </a:xfrm>
          <a:prstGeom prst="rect">
            <a:avLst/>
          </a:prstGeom>
        </p:spPr>
      </p:pic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551902" y="350254"/>
            <a:ext cx="6103541" cy="384721"/>
          </a:xfrm>
        </p:spPr>
        <p:txBody>
          <a:bodyPr>
            <a:noAutofit/>
          </a:bodyPr>
          <a:lstStyle/>
          <a:p>
            <a:pPr eaLnBrk="1" hangingPunct="1">
              <a:lnSpc>
                <a:spcPts val="3000"/>
              </a:lnSpc>
            </a:pPr>
            <a:r>
              <a:rPr lang="en-US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Opportunities with ADS-B Adoption</a:t>
            </a:r>
            <a:endParaRPr lang="en-US" sz="2400" b="0" dirty="0" smtClean="0">
              <a:solidFill>
                <a:srgbClr val="5596E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479" y="834628"/>
            <a:ext cx="4321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Messages are broadcasted in clear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text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Messages are broadcasted on 1090MHz frequency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adio tuned to 1090MHz frequency can pick up  messages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Open source libraries can decode the messages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479" y="3043741"/>
            <a:ext cx="43493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Commodity Hardware + Open Source Software → ADS-B Ground Station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51902" y="3535919"/>
            <a:ext cx="41358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Centralized, secure, reliable, and scalable Air Traffic Control in the Cloud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57" y="836665"/>
            <a:ext cx="3785437" cy="3515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43" y="835646"/>
            <a:ext cx="4202186" cy="36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0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551902" y="350254"/>
            <a:ext cx="4910903" cy="384721"/>
          </a:xfrm>
        </p:spPr>
        <p:txBody>
          <a:bodyPr>
            <a:noAutofit/>
          </a:bodyPr>
          <a:lstStyle/>
          <a:p>
            <a:pPr eaLnBrk="1" hangingPunct="1">
              <a:lnSpc>
                <a:spcPts val="3000"/>
              </a:lnSpc>
            </a:pPr>
            <a:r>
              <a:rPr lang="en-US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ADS-B based Ground Station</a:t>
            </a:r>
            <a:endParaRPr lang="en-US" sz="2400" b="0" dirty="0" smtClean="0">
              <a:solidFill>
                <a:srgbClr val="5596E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02" y="925975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Commodity Hardware</a:t>
            </a:r>
          </a:p>
        </p:txBody>
      </p:sp>
      <p:sp>
        <p:nvSpPr>
          <p:cNvPr id="8" name="Rectangle 7"/>
          <p:cNvSpPr/>
          <p:nvPr/>
        </p:nvSpPr>
        <p:spPr>
          <a:xfrm>
            <a:off x="970489" y="1295307"/>
            <a:ext cx="4029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Software Defined Radio(SDR) receiver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with antenna and USB interface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95" y="734975"/>
            <a:ext cx="3711639" cy="27837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0489" y="1855639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Raspberry Pi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811" y="2249414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Open Source Software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0489" y="2600637"/>
            <a:ext cx="3914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Dump1090 </a:t>
            </a:r>
            <a:r>
              <a:rPr lang="mr-IN" sz="16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Tunes the SDR to 1090MHz, receives ADS-B messages, and makes them available on TCP port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0489" y="3572853"/>
            <a:ext cx="3875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ADS-B Decoder and MQTT Publisher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8811" y="3923012"/>
            <a:ext cx="4347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ADS-B Ground Station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→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$50 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IoT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Device!!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21" y="719094"/>
            <a:ext cx="3753985" cy="281548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18953" y="901532"/>
            <a:ext cx="446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github.com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MalcolmRobb</a:t>
            </a:r>
            <a:r>
              <a:rPr lang="en-US" dirty="0">
                <a:solidFill>
                  <a:srgbClr val="0070C0"/>
                </a:solidFill>
              </a:rPr>
              <a:t>/dump1090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75133" y="1437421"/>
            <a:ext cx="3733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486E5"/>
                </a:solidFill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600" dirty="0" err="1" smtClean="0">
                <a:solidFill>
                  <a:srgbClr val="0486E5"/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sz="1600" dirty="0" smtClean="0">
                <a:solidFill>
                  <a:srgbClr val="0486E5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600" dirty="0" err="1" smtClean="0">
                <a:solidFill>
                  <a:srgbClr val="0486E5"/>
                </a:solidFill>
                <a:latin typeface="Arial" charset="0"/>
                <a:ea typeface="Arial" charset="0"/>
                <a:cs typeface="Arial" charset="0"/>
              </a:rPr>
              <a:t>ibm</a:t>
            </a:r>
            <a:r>
              <a:rPr lang="en-US" sz="1600" dirty="0" smtClean="0">
                <a:solidFill>
                  <a:srgbClr val="0486E5"/>
                </a:solidFill>
                <a:latin typeface="Arial" charset="0"/>
                <a:ea typeface="Arial" charset="0"/>
                <a:cs typeface="Arial" charset="0"/>
              </a:rPr>
              <a:t>/air-</a:t>
            </a:r>
            <a:r>
              <a:rPr lang="en-US" sz="1600" dirty="0" err="1" smtClean="0">
                <a:solidFill>
                  <a:srgbClr val="0486E5"/>
                </a:solidFill>
                <a:latin typeface="Arial" charset="0"/>
                <a:ea typeface="Arial" charset="0"/>
                <a:cs typeface="Arial" charset="0"/>
              </a:rPr>
              <a:t>trffic</a:t>
            </a:r>
            <a:r>
              <a:rPr lang="en-US" sz="1600" dirty="0" smtClean="0">
                <a:solidFill>
                  <a:srgbClr val="0486E5"/>
                </a:solidFill>
                <a:latin typeface="Arial" charset="0"/>
                <a:ea typeface="Arial" charset="0"/>
                <a:cs typeface="Arial" charset="0"/>
              </a:rPr>
              <a:t>-control</a:t>
            </a:r>
            <a:endParaRPr lang="en-US" sz="1600" dirty="0">
              <a:solidFill>
                <a:srgbClr val="0486E5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56"/>
            <a:ext cx="4742996" cy="3924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ADS-B </a:t>
            </a:r>
            <a:r>
              <a:rPr lang="en-US" smtClean="0"/>
              <a:t>based Ground Station Cont..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4" y="959408"/>
            <a:ext cx="4629522" cy="409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551902" y="350254"/>
            <a:ext cx="6103541" cy="384721"/>
          </a:xfrm>
        </p:spPr>
        <p:txBody>
          <a:bodyPr>
            <a:noAutofit/>
          </a:bodyPr>
          <a:lstStyle/>
          <a:p>
            <a:pPr eaLnBrk="1" hangingPunct="1">
              <a:lnSpc>
                <a:spcPts val="3000"/>
              </a:lnSpc>
            </a:pPr>
            <a:r>
              <a:rPr lang="en-US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Cloud-based Air Traffic Control</a:t>
            </a:r>
            <a:endParaRPr lang="en-US" sz="2400" b="0" dirty="0" smtClean="0">
              <a:solidFill>
                <a:srgbClr val="5596E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0147" y="868101"/>
            <a:ext cx="6539696" cy="392381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21" y="1359061"/>
            <a:ext cx="1574800" cy="1638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6835" y="1063890"/>
            <a:ext cx="133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IoT</a:t>
            </a:r>
            <a:r>
              <a:rPr lang="en-US" dirty="0" smtClean="0"/>
              <a:t> Platform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406" y="1334545"/>
            <a:ext cx="1687332" cy="1687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29864" y="1078612"/>
            <a:ext cx="308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Streaming Analytics -- Optional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66" y="3390739"/>
            <a:ext cx="1130300" cy="101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75069" y="4349025"/>
            <a:ext cx="136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Weather API</a:t>
            </a:r>
            <a:endParaRPr lang="en-US"/>
          </a:p>
        </p:txBody>
      </p:sp>
      <p:cxnSp>
        <p:nvCxnSpPr>
          <p:cNvPr id="17" name="Straight Arrow Connector 16"/>
          <p:cNvCxnSpPr>
            <a:stCxn id="7" idx="3"/>
            <a:endCxn id="9" idx="1"/>
          </p:cNvCxnSpPr>
          <p:nvPr/>
        </p:nvCxnSpPr>
        <p:spPr>
          <a:xfrm>
            <a:off x="2743521" y="2178211"/>
            <a:ext cx="135888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7" idx="1"/>
          </p:cNvCxnSpPr>
          <p:nvPr/>
        </p:nvCxnSpPr>
        <p:spPr>
          <a:xfrm>
            <a:off x="439838" y="2178211"/>
            <a:ext cx="7288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7" y="1572010"/>
            <a:ext cx="444500" cy="508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01" y="1650558"/>
            <a:ext cx="444500" cy="5080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475293" y="3985791"/>
            <a:ext cx="7288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6299" y="3708792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52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551902" y="350254"/>
            <a:ext cx="6103541" cy="384721"/>
          </a:xfrm>
        </p:spPr>
        <p:txBody>
          <a:bodyPr>
            <a:noAutofit/>
          </a:bodyPr>
          <a:lstStyle/>
          <a:p>
            <a:pPr eaLnBrk="1" hangingPunct="1">
              <a:lnSpc>
                <a:spcPts val="3000"/>
              </a:lnSpc>
            </a:pPr>
            <a:r>
              <a:rPr lang="en-US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Flight Tracking with Augmented Reality</a:t>
            </a:r>
            <a:endParaRPr lang="en-US" sz="2400" b="0" dirty="0" smtClean="0">
              <a:solidFill>
                <a:srgbClr val="5596E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27" y="833414"/>
            <a:ext cx="2938844" cy="418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2933" y="1145894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{{{demo}}}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7" descr="30_01_NEW copy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6" name="Title 1"/>
          <p:cNvSpPr>
            <a:spLocks/>
          </p:cNvSpPr>
          <p:nvPr/>
        </p:nvSpPr>
        <p:spPr bwMode="auto">
          <a:xfrm>
            <a:off x="609600" y="895350"/>
            <a:ext cx="3733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800" b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</a:p>
        </p:txBody>
      </p:sp>
      <p:sp>
        <p:nvSpPr>
          <p:cNvPr id="67588" name="Rectangle 5"/>
          <p:cNvSpPr>
            <a:spLocks noChangeArrowheads="1"/>
          </p:cNvSpPr>
          <p:nvPr/>
        </p:nvSpPr>
        <p:spPr bwMode="auto">
          <a:xfrm>
            <a:off x="4808279" y="2484437"/>
            <a:ext cx="4038773" cy="239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 algn="ctr" defTabSz="457200">
              <a:spcAft>
                <a:spcPct val="50000"/>
              </a:spcAft>
              <a:buFont typeface="Arial" pitchFamily="34" charset="0"/>
              <a:buNone/>
            </a:pPr>
            <a:r>
              <a:rPr lang="en-US" dirty="0" smtClean="0">
                <a:solidFill>
                  <a:srgbClr val="325C80"/>
                </a:solidFill>
                <a:latin typeface="Arial" charset="0"/>
                <a:ea typeface="Arial" charset="0"/>
                <a:cs typeface="Arial" charset="0"/>
              </a:rPr>
              <a:t>Try it now!</a:t>
            </a:r>
          </a:p>
          <a:p>
            <a:pPr marL="173038" indent="-173038" algn="ctr" defTabSz="457200">
              <a:spcAft>
                <a:spcPct val="50000"/>
              </a:spcAft>
              <a:buFont typeface="Arial" pitchFamily="34" charset="0"/>
              <a:buNone/>
            </a:pPr>
            <a:endParaRPr lang="en-US" sz="1600" dirty="0">
              <a:solidFill>
                <a:srgbClr val="325C80"/>
              </a:solidFill>
              <a:latin typeface="Arial" charset="0"/>
              <a:ea typeface="Arial" charset="0"/>
              <a:cs typeface="Arial" charset="0"/>
            </a:endParaRPr>
          </a:p>
          <a:p>
            <a:pPr marL="173038" indent="-173038" algn="ctr">
              <a:spcAft>
                <a:spcPct val="50000"/>
              </a:spcAft>
            </a:pPr>
            <a:r>
              <a:rPr lang="en-US" sz="1600" dirty="0">
                <a:solidFill>
                  <a:srgbClr val="325C80"/>
                </a:solidFill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en-US" sz="1600" dirty="0" smtClean="0">
                <a:solidFill>
                  <a:srgbClr val="325C80"/>
                </a:solidFill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en-US" sz="1600" dirty="0" err="1" smtClean="0">
                <a:solidFill>
                  <a:srgbClr val="325C80"/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sz="1600" dirty="0" smtClean="0">
                <a:solidFill>
                  <a:srgbClr val="325C80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600" dirty="0" err="1" smtClean="0">
                <a:solidFill>
                  <a:srgbClr val="325C80"/>
                </a:solidFill>
                <a:latin typeface="Arial" charset="0"/>
                <a:ea typeface="Arial" charset="0"/>
                <a:cs typeface="Arial" charset="0"/>
              </a:rPr>
              <a:t>ibm</a:t>
            </a:r>
            <a:r>
              <a:rPr lang="en-US" sz="1600" dirty="0" smtClean="0">
                <a:solidFill>
                  <a:srgbClr val="325C80"/>
                </a:solidFill>
                <a:latin typeface="Arial" charset="0"/>
                <a:ea typeface="Arial" charset="0"/>
                <a:cs typeface="Arial" charset="0"/>
              </a:rPr>
              <a:t>/air-traffic-control</a:t>
            </a:r>
          </a:p>
          <a:p>
            <a:pPr marL="173038" indent="-173038" algn="ctr" defTabSz="457200">
              <a:spcAft>
                <a:spcPct val="50000"/>
              </a:spcAft>
              <a:buFont typeface="Arial" pitchFamily="34" charset="0"/>
              <a:buNone/>
            </a:pPr>
            <a:endParaRPr lang="en-US" sz="1600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7589" name="Picture 8" descr="icon-w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865188"/>
            <a:ext cx="6794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 flipH="1">
            <a:off x="4571010" y="2667229"/>
            <a:ext cx="11289" cy="180622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5215" y="2484438"/>
            <a:ext cx="4456457" cy="239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 defTabSz="457200">
              <a:spcAft>
                <a:spcPct val="50000"/>
              </a:spcAft>
              <a:buFont typeface="Arial" pitchFamily="34" charset="0"/>
              <a:buNone/>
            </a:pPr>
            <a:r>
              <a:rPr lang="en-US" dirty="0" smtClean="0">
                <a:solidFill>
                  <a:srgbClr val="325C80"/>
                </a:solidFill>
                <a:latin typeface="Arial" charset="0"/>
                <a:ea typeface="Arial" charset="0"/>
                <a:cs typeface="Arial" charset="0"/>
              </a:rPr>
              <a:t>Air Traffic Management </a:t>
            </a:r>
            <a:r>
              <a:rPr lang="mr-IN" dirty="0" smtClean="0">
                <a:solidFill>
                  <a:srgbClr val="325C80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dirty="0" smtClean="0">
                <a:solidFill>
                  <a:srgbClr val="325C8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16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  <a:p>
            <a:pPr marL="173038" indent="-173038">
              <a:spcAft>
                <a:spcPct val="50000"/>
              </a:spcAft>
              <a:buFont typeface="Arial" pitchFamily="34" charset="0"/>
              <a:buChar char="–"/>
            </a:pPr>
            <a:r>
              <a:rPr lang="en-US" sz="16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FAA deadline 2020 for ADS-B compliance</a:t>
            </a:r>
          </a:p>
          <a:p>
            <a:pPr marL="173038" indent="-173038">
              <a:spcAft>
                <a:spcPct val="50000"/>
              </a:spcAft>
              <a:buFont typeface="Arial" pitchFamily="34" charset="0"/>
              <a:buChar char="–"/>
            </a:pPr>
            <a:r>
              <a:rPr lang="en-US" sz="16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ADS-B Open Source Technology</a:t>
            </a:r>
            <a:endParaRPr lang="en-US" sz="1600" b="1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  <a:p>
            <a:pPr marL="173038" indent="-173038">
              <a:spcAft>
                <a:spcPct val="50000"/>
              </a:spcAft>
              <a:buFont typeface="Arial" pitchFamily="34" charset="0"/>
              <a:buChar char="–"/>
            </a:pPr>
            <a:r>
              <a:rPr lang="en-US" sz="16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Raspberry Pi Powered ADS-B Ground Stations using SDR with antenna and USB</a:t>
            </a:r>
            <a:endParaRPr lang="en-US" sz="1600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  <a:p>
            <a:pPr marL="173038" indent="-173038">
              <a:spcAft>
                <a:spcPct val="50000"/>
              </a:spcAft>
              <a:buFont typeface="Arial" pitchFamily="34" charset="0"/>
              <a:buChar char="–"/>
            </a:pPr>
            <a:r>
              <a:rPr lang="en-US" sz="16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Air Traffic Control in Cloud</a:t>
            </a:r>
          </a:p>
          <a:p>
            <a:pPr marL="173038" indent="-173038">
              <a:spcAft>
                <a:spcPct val="50000"/>
              </a:spcAft>
              <a:buFont typeface="Arial" pitchFamily="34" charset="0"/>
              <a:buChar char="–"/>
            </a:pPr>
            <a:r>
              <a:rPr lang="en-US" sz="16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Flight Tracking using 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15220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11" y="494666"/>
            <a:ext cx="2257624" cy="15023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5099" y="2297998"/>
            <a:ext cx="66611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100" dirty="0"/>
              <a:t>Please give us your valuable feedback </a:t>
            </a:r>
            <a:endParaRPr lang="en-US" altLang="en-US" sz="2100" dirty="0">
              <a:hlinkClick r:id="rId3"/>
            </a:endParaRPr>
          </a:p>
          <a:p>
            <a:pPr algn="ctr"/>
            <a:r>
              <a:rPr lang="en-US" altLang="en-US" sz="2100" dirty="0">
                <a:hlinkClick r:id="rId3"/>
              </a:rPr>
              <a:t>http://</a:t>
            </a:r>
            <a:r>
              <a:rPr lang="en-US" sz="2100" dirty="0">
                <a:hlinkClick r:id="rId3"/>
              </a:rPr>
              <a:t>ibm.biz/devconnect17/</a:t>
            </a:r>
            <a:endParaRPr lang="en-US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75" y="684013"/>
            <a:ext cx="3201988" cy="11236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3093592"/>
            <a:ext cx="1749773" cy="17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15582"/>
            <a:ext cx="790574" cy="790574"/>
          </a:xfrm>
          <a:prstGeom prst="rect">
            <a:avLst/>
          </a:prstGeom>
        </p:spPr>
      </p:pic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260348" y="103981"/>
            <a:ext cx="8734425" cy="678656"/>
          </a:xfrm>
        </p:spPr>
        <p:txBody>
          <a:bodyPr/>
          <a:lstStyle/>
          <a:p>
            <a:pPr algn="ctr"/>
            <a:r>
              <a:rPr lang="en-US" dirty="0" smtClean="0"/>
              <a:t>Stay Connected </a:t>
            </a:r>
            <a:r>
              <a:rPr lang="en-US" smtClean="0"/>
              <a:t>and continue coding !</a:t>
            </a:r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961628"/>
            <a:ext cx="992981" cy="992981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03219"/>
            <a:ext cx="790574" cy="736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498600" y="1146421"/>
            <a:ext cx="34670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500" dirty="0"/>
              <a:t>Code &amp; instructions available here </a:t>
            </a:r>
            <a:r>
              <a:rPr lang="en-US" altLang="en-US" sz="1500" dirty="0">
                <a:hlinkClick r:id="rId5"/>
              </a:rPr>
              <a:t>https://github.com/IBMDevConnect17/</a:t>
            </a:r>
            <a:r>
              <a:rPr lang="en-US" altLang="en-US" sz="1500" dirty="0"/>
              <a:t> </a:t>
            </a:r>
            <a:endParaRPr lang="en-US" altLang="en-US" sz="1350" dirty="0"/>
          </a:p>
        </p:txBody>
      </p:sp>
      <p:sp>
        <p:nvSpPr>
          <p:cNvPr id="17" name="Rectangle 16"/>
          <p:cNvSpPr/>
          <p:nvPr/>
        </p:nvSpPr>
        <p:spPr>
          <a:xfrm>
            <a:off x="1468073" y="2184848"/>
            <a:ext cx="3242298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500" dirty="0"/>
              <a:t>Join </a:t>
            </a:r>
            <a:r>
              <a:rPr lang="en-US" altLang="en-US" sz="1500" dirty="0" err="1"/>
              <a:t>developerWorks</a:t>
            </a:r>
            <a:r>
              <a:rPr lang="en-US" altLang="en-US" sz="1500" dirty="0"/>
              <a:t> India Community </a:t>
            </a:r>
            <a:endParaRPr lang="en-US" altLang="en-US" sz="1500" dirty="0">
              <a:hlinkClick r:id="rId6"/>
            </a:endParaRPr>
          </a:p>
          <a:p>
            <a:r>
              <a:rPr lang="en-US" altLang="en-US" sz="1350" dirty="0">
                <a:hlinkClick r:id="rId7"/>
              </a:rPr>
              <a:t>https://developer.ibm.com/in/</a:t>
            </a:r>
            <a:endParaRPr lang="en-US" altLang="en-US" sz="1350" dirty="0"/>
          </a:p>
          <a:p>
            <a:endParaRPr lang="en-US" altLang="en-US" sz="1350" dirty="0"/>
          </a:p>
          <a:p>
            <a:r>
              <a:rPr lang="en-US" altLang="en-US" sz="1350" dirty="0"/>
              <a:t>Check out the cool developer journeys</a:t>
            </a:r>
          </a:p>
          <a:p>
            <a:r>
              <a:rPr lang="en-US" altLang="en-US" sz="1350" dirty="0">
                <a:hlinkClick r:id="rId8"/>
              </a:rPr>
              <a:t>https://developer.ibm.com/code/</a:t>
            </a:r>
            <a:r>
              <a:rPr lang="en-US" altLang="en-US" sz="1350" dirty="0"/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68074" y="3660888"/>
            <a:ext cx="25688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500" dirty="0"/>
              <a:t>Join our Slack team and stay in touch with the experts</a:t>
            </a:r>
          </a:p>
          <a:p>
            <a:r>
              <a:rPr lang="en-US" sz="1350" dirty="0">
                <a:hlinkClick r:id="rId9"/>
              </a:rPr>
              <a:t>https://ibmdevconnect.slack.com</a:t>
            </a:r>
            <a:r>
              <a:rPr lang="en-US" sz="1350" dirty="0"/>
              <a:t>  </a:t>
            </a:r>
          </a:p>
          <a:p>
            <a:r>
              <a:rPr lang="en-US" sz="1350" dirty="0"/>
              <a:t>Send in your request to  - </a:t>
            </a:r>
            <a:r>
              <a:rPr lang="en-US" sz="1350" dirty="0">
                <a:hlinkClick r:id="rId10"/>
              </a:rPr>
              <a:t>http://ibm.biz/slackrequest</a:t>
            </a:r>
            <a:r>
              <a:rPr lang="en-US" sz="1350" dirty="0"/>
              <a:t> </a:t>
            </a:r>
          </a:p>
          <a:p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>
            <a:off x="5046041" y="1960871"/>
            <a:ext cx="394873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500" b="1" dirty="0"/>
              <a:t>Join</a:t>
            </a:r>
            <a:r>
              <a:rPr lang="en-US" altLang="en-US" sz="1500" dirty="0"/>
              <a:t> our Meetup groups</a:t>
            </a:r>
          </a:p>
          <a:p>
            <a:r>
              <a:rPr lang="en-US" altLang="en-US" sz="1500" dirty="0"/>
              <a:t>Mumbai :	  </a:t>
            </a:r>
            <a:r>
              <a:rPr lang="en-US" altLang="en-US" sz="1500" dirty="0">
                <a:hlinkClick r:id="rId11"/>
              </a:rPr>
              <a:t>https://www.meetup.com/Cloud-Mumbai-Meetup/</a:t>
            </a:r>
            <a:r>
              <a:rPr lang="en-US" altLang="en-US" sz="1500" dirty="0"/>
              <a:t> </a:t>
            </a:r>
          </a:p>
          <a:p>
            <a:r>
              <a:rPr lang="en-US" altLang="en-US" sz="1500" dirty="0"/>
              <a:t>Hyderabad: </a:t>
            </a:r>
            <a:r>
              <a:rPr lang="en-US" altLang="en-US" sz="1500" dirty="0">
                <a:hlinkClick r:id="rId12"/>
              </a:rPr>
              <a:t>https://www.meetup.com/Hyderabad-Cognitive-with-Cloud</a:t>
            </a:r>
            <a:r>
              <a:rPr lang="en-US" altLang="en-US" sz="1500" dirty="0"/>
              <a:t> </a:t>
            </a:r>
          </a:p>
          <a:p>
            <a:r>
              <a:rPr lang="en-US" altLang="en-US" sz="1500" dirty="0"/>
              <a:t>Bangalore : </a:t>
            </a:r>
            <a:r>
              <a:rPr lang="en-US" altLang="en-US" sz="1500" dirty="0">
                <a:hlinkClick r:id="rId13"/>
              </a:rPr>
              <a:t>https://www.meetup.com/IBMDevConnect-Bangalore</a:t>
            </a:r>
            <a:r>
              <a:rPr lang="en-US" altLang="en-US" sz="1500" dirty="0"/>
              <a:t> </a:t>
            </a:r>
          </a:p>
          <a:p>
            <a:endParaRPr lang="en-US" altLang="en-US" sz="15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12" y="1373713"/>
            <a:ext cx="1409213" cy="5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eck_cover-main_graphic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51438"/>
          </a:xfrm>
          <a:prstGeom prst="rect">
            <a:avLst/>
          </a:prstGeom>
          <a:noFill/>
        </p:spPr>
      </p:pic>
      <p:sp>
        <p:nvSpPr>
          <p:cNvPr id="101379" name="Rectangle 5"/>
          <p:cNvSpPr>
            <a:spLocks noChangeArrowheads="1"/>
          </p:cNvSpPr>
          <p:nvPr/>
        </p:nvSpPr>
        <p:spPr bwMode="auto">
          <a:xfrm>
            <a:off x="612775" y="4867275"/>
            <a:ext cx="119221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rgbClr val="FFFFFF"/>
                </a:solidFill>
                <a:ea typeface="ＭＳ Ｐゴシック" pitchFamily="34" charset="-128"/>
                <a:cs typeface="Arial" pitchFamily="34" charset="0"/>
              </a:rPr>
              <a:t>© </a:t>
            </a:r>
            <a:r>
              <a:rPr lang="en-US" sz="600" smtClean="0">
                <a:solidFill>
                  <a:srgbClr val="FFFFFF"/>
                </a:solidFill>
                <a:ea typeface="ＭＳ Ｐゴシック" pitchFamily="34" charset="-128"/>
                <a:cs typeface="Arial" pitchFamily="34" charset="0"/>
              </a:rPr>
              <a:t>2017 </a:t>
            </a:r>
            <a:r>
              <a:rPr lang="en-US" sz="600">
                <a:solidFill>
                  <a:srgbClr val="FFFFFF"/>
                </a:solidFill>
                <a:ea typeface="ＭＳ Ｐゴシック" pitchFamily="34" charset="-128"/>
                <a:cs typeface="Arial" pitchFamily="34" charset="0"/>
              </a:rPr>
              <a:t>IBM Corporation</a:t>
            </a:r>
          </a:p>
        </p:txBody>
      </p:sp>
      <p:pic>
        <p:nvPicPr>
          <p:cNvPr id="101381" name="Picture 6" descr="IBM6p6RNe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13" y="273050"/>
            <a:ext cx="73501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2" name="Title 3"/>
          <p:cNvSpPr>
            <a:spLocks/>
          </p:cNvSpPr>
          <p:nvPr/>
        </p:nvSpPr>
        <p:spPr bwMode="auto">
          <a:xfrm>
            <a:off x="539579" y="572994"/>
            <a:ext cx="7203884" cy="210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9144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FFFFF"/>
              </a:solidFill>
              <a:ea typeface="ＭＳ Ｐゴシック" pitchFamily="34" charset="-128"/>
              <a:cs typeface="Arial" pitchFamily="34" charset="0"/>
              <a:sym typeface="Helvetica Neue"/>
            </a:endParaRPr>
          </a:p>
          <a:p>
            <a:pPr defTabSz="9144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7CC7FF"/>
                </a:solidFill>
                <a:ea typeface="ＭＳ Ｐゴシック" pitchFamily="34" charset="-128"/>
                <a:cs typeface="Arial" pitchFamily="34" charset="0"/>
                <a:sym typeface="Helvetica Neue"/>
              </a:rPr>
              <a:t>Modernizing Air Traffic Control</a:t>
            </a:r>
          </a:p>
          <a:p>
            <a:pPr defTabSz="9144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7CC7FF"/>
              </a:solidFill>
              <a:ea typeface="ＭＳ Ｐゴシック" pitchFamily="34" charset="-128"/>
              <a:cs typeface="Arial" pitchFamily="34" charset="0"/>
              <a:sym typeface="Helvetica Neue"/>
            </a:endParaRPr>
          </a:p>
          <a:p>
            <a:pPr defTabSz="9144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7CC7FF"/>
                </a:solidFill>
                <a:ea typeface="ＭＳ Ｐゴシック" pitchFamily="34" charset="-128"/>
                <a:cs typeface="Arial" pitchFamily="34" charset="0"/>
                <a:sym typeface="Helvetica Neue"/>
              </a:rPr>
              <a:t>Sanjay </a:t>
            </a:r>
            <a:r>
              <a:rPr lang="en-US" sz="3200" dirty="0" err="1" smtClean="0">
                <a:solidFill>
                  <a:srgbClr val="7CC7FF"/>
                </a:solidFill>
                <a:ea typeface="ＭＳ Ｐゴシック" pitchFamily="34" charset="-128"/>
                <a:cs typeface="Arial" pitchFamily="34" charset="0"/>
                <a:sym typeface="Helvetica Neue"/>
              </a:rPr>
              <a:t>Saxena</a:t>
            </a:r>
            <a:endParaRPr lang="en-US" sz="3200" dirty="0" smtClean="0">
              <a:solidFill>
                <a:srgbClr val="7CC7FF"/>
              </a:solidFill>
              <a:ea typeface="ＭＳ Ｐゴシック" pitchFamily="34" charset="-128"/>
              <a:cs typeface="Arial" pitchFamily="34" charset="0"/>
              <a:sym typeface="Helvetica Neue"/>
            </a:endParaRPr>
          </a:p>
          <a:p>
            <a:pPr defTabSz="9144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7CC7FF"/>
                </a:solidFill>
                <a:ea typeface="ＭＳ Ｐゴシック" pitchFamily="34" charset="-128"/>
                <a:cs typeface="Arial" pitchFamily="34" charset="0"/>
                <a:sym typeface="Helvetica Neue"/>
              </a:rPr>
              <a:t>Developer Advocate</a:t>
            </a:r>
          </a:p>
          <a:p>
            <a:pPr defTabSz="9144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7CC7FF"/>
                </a:solidFill>
                <a:ea typeface="ＭＳ Ｐゴシック" pitchFamily="34" charset="-128"/>
                <a:cs typeface="Arial" pitchFamily="34" charset="0"/>
                <a:sym typeface="Helvetica Neue"/>
              </a:rPr>
              <a:t>Emerging Technologies</a:t>
            </a:r>
            <a:endParaRPr lang="en-US" sz="1600" dirty="0">
              <a:solidFill>
                <a:srgbClr val="7CC7FF"/>
              </a:solidFill>
              <a:ea typeface="ＭＳ Ｐゴシック" pitchFamily="34" charset="-128"/>
              <a:cs typeface="Arial" pitchFamily="34" charset="0"/>
              <a:sym typeface="Helvetica Neue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511175" y="4551363"/>
            <a:ext cx="18256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FFFFFF"/>
                </a:solidFill>
                <a:ea typeface="ＭＳ Ｐゴシック" pitchFamily="34" charset="-128"/>
                <a:cs typeface="Arial" pitchFamily="34" charset="0"/>
              </a:rPr>
              <a:t>June 2017</a:t>
            </a:r>
            <a:endParaRPr lang="en-US" sz="1000" b="1" dirty="0">
              <a:solidFill>
                <a:srgbClr val="FFFFFF"/>
              </a:solidFill>
              <a:ea typeface="ＭＳ Ｐゴシック" pitchFamily="34" charset="-128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60084" y="139588"/>
            <a:ext cx="6619281" cy="573083"/>
            <a:chOff x="260084" y="139588"/>
            <a:chExt cx="6619281" cy="573083"/>
          </a:xfrm>
        </p:grpSpPr>
        <p:sp>
          <p:nvSpPr>
            <p:cNvPr id="45" name="TextBox 44"/>
            <p:cNvSpPr txBox="1"/>
            <p:nvPr/>
          </p:nvSpPr>
          <p:spPr>
            <a:xfrm>
              <a:off x="586308" y="415701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b="0" dirty="0">
                <a:solidFill>
                  <a:schemeClr val="bg2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02367" y="41452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b="0" dirty="0">
                <a:solidFill>
                  <a:schemeClr val="bg2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60057" y="435672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b="0" dirty="0">
                <a:solidFill>
                  <a:schemeClr val="bg2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91055" y="421036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b="1" dirty="0">
                <a:solidFill>
                  <a:srgbClr val="7CC7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084" y="139588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0" dirty="0">
                <a:solidFill>
                  <a:schemeClr val="accent6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694634" y="434495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b="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0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540327" y="235144"/>
            <a:ext cx="6151418" cy="769441"/>
          </a:xfrm>
        </p:spPr>
        <p:txBody>
          <a:bodyPr>
            <a:normAutofit/>
          </a:bodyPr>
          <a:lstStyle/>
          <a:p>
            <a:pPr eaLnBrk="1" hangingPunct="1">
              <a:lnSpc>
                <a:spcPts val="3000"/>
              </a:lnSpc>
            </a:pPr>
            <a:r>
              <a:rPr lang="en-US" sz="2400" b="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Agenda</a:t>
            </a:r>
          </a:p>
        </p:txBody>
      </p:sp>
      <p:sp>
        <p:nvSpPr>
          <p:cNvPr id="25" name="Content Placeholder 4"/>
          <p:cNvSpPr>
            <a:spLocks/>
          </p:cNvSpPr>
          <p:nvPr/>
        </p:nvSpPr>
        <p:spPr bwMode="auto">
          <a:xfrm>
            <a:off x="349954" y="1004585"/>
            <a:ext cx="6045857" cy="403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r>
              <a:rPr lang="en-US" sz="1600" b="1" dirty="0" smtClean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Motivation</a:t>
            </a:r>
            <a:endParaRPr lang="en-US" sz="1400" dirty="0">
              <a:solidFill>
                <a:srgbClr val="5A5A5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endParaRPr lang="en-US" sz="1600" b="1" dirty="0">
              <a:solidFill>
                <a:srgbClr val="5A5A5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r>
              <a:rPr lang="en-US" sz="1600" b="1" dirty="0" smtClean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Radar-based Air Traffic Management</a:t>
            </a: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endParaRPr lang="en-US" sz="1600" b="1" dirty="0" smtClean="0">
              <a:solidFill>
                <a:srgbClr val="5A5A5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r>
              <a:rPr lang="en-US" sz="1600" b="1" dirty="0" smtClean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Issues with Radar-based Air Traffic Management</a:t>
            </a: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endParaRPr lang="en-US" sz="1600" b="1" dirty="0">
              <a:solidFill>
                <a:srgbClr val="5A5A5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r>
              <a:rPr lang="en-US" sz="1600" b="1" dirty="0" smtClean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ADS-B 101</a:t>
            </a: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endParaRPr lang="en-US" sz="1600" b="1" dirty="0">
              <a:solidFill>
                <a:srgbClr val="5A5A5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r>
              <a:rPr lang="en-US" sz="1600" b="1" dirty="0" smtClean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ADS-B based Ground Stations</a:t>
            </a:r>
            <a:endParaRPr lang="en-US" sz="1600" b="1" dirty="0">
              <a:solidFill>
                <a:srgbClr val="5A5A5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endParaRPr lang="en-US" sz="1600" b="1" dirty="0" smtClean="0">
              <a:solidFill>
                <a:srgbClr val="5A5A5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r>
              <a:rPr lang="en-US" sz="1600" b="1" dirty="0" smtClean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Cloud-based Air Traffic Control</a:t>
            </a: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endParaRPr lang="en-US" sz="1600" b="1" dirty="0">
              <a:solidFill>
                <a:srgbClr val="5A5A5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r>
              <a:rPr lang="en-US" sz="1600" b="1" dirty="0" smtClean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Flight Tracking and Augmented Reality</a:t>
            </a: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endParaRPr lang="en-US" sz="1600" b="1" dirty="0">
              <a:solidFill>
                <a:srgbClr val="5A5A5A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r>
              <a:rPr lang="en-US" sz="1600" b="1" dirty="0" smtClean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887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540327" y="419702"/>
            <a:ext cx="4910903" cy="384721"/>
          </a:xfrm>
        </p:spPr>
        <p:txBody>
          <a:bodyPr>
            <a:noAutofit/>
          </a:bodyPr>
          <a:lstStyle/>
          <a:p>
            <a:pPr eaLnBrk="1" hangingPunct="1">
              <a:lnSpc>
                <a:spcPts val="3000"/>
              </a:lnSpc>
            </a:pPr>
            <a:r>
              <a:rPr lang="en-US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Motivation </a:t>
            </a:r>
            <a:r>
              <a:rPr lang="mr-IN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 Why do we care?</a:t>
            </a:r>
            <a:endParaRPr lang="en-US" sz="2400" b="0" dirty="0" smtClean="0">
              <a:solidFill>
                <a:srgbClr val="5596E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31" y="874968"/>
            <a:ext cx="3979984" cy="33924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0327" y="1154930"/>
            <a:ext cx="2345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r>
              <a:rPr lang="en-US" sz="1600" b="1" dirty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Crowded Air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540327" y="1647506"/>
            <a:ext cx="3725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r>
              <a:rPr lang="en-US" sz="1600" b="1" dirty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Compliance with new regulations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40328" y="2113033"/>
            <a:ext cx="39898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 fontAlgn="base">
              <a:spcBef>
                <a:spcPct val="5000"/>
              </a:spcBef>
              <a:spcAft>
                <a:spcPct val="5000"/>
              </a:spcAft>
              <a:buFont typeface="Wingdings" charset="2"/>
              <a:buChar char="Ø"/>
            </a:pPr>
            <a:r>
              <a:rPr lang="en-US" sz="1600" b="1" dirty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Bring Air Traffic Control to the 21</a:t>
            </a:r>
            <a:r>
              <a:rPr lang="en-US" sz="1600" b="1" baseline="30000" dirty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st</a:t>
            </a:r>
            <a:r>
              <a:rPr lang="en-US" sz="1600" b="1" dirty="0">
                <a:solidFill>
                  <a:srgbClr val="5A5A5A"/>
                </a:solidFill>
                <a:latin typeface="Arial" charset="0"/>
                <a:ea typeface="Arial" charset="0"/>
                <a:cs typeface="Arial" charset="0"/>
              </a:rPr>
              <a:t> century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30220" y="874968"/>
            <a:ext cx="4466492" cy="4100867"/>
            <a:chOff x="4537744" y="664594"/>
            <a:chExt cx="4466492" cy="34573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744" y="664594"/>
              <a:ext cx="4466492" cy="20445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744" y="2712238"/>
              <a:ext cx="4466492" cy="140970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20" y="770960"/>
            <a:ext cx="4466492" cy="43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2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6" grpId="1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2" y="596556"/>
            <a:ext cx="5136535" cy="3924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Radar-based Air Traffic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1" y="962476"/>
            <a:ext cx="3823986" cy="41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551901" y="350254"/>
            <a:ext cx="6774873" cy="384721"/>
          </a:xfrm>
        </p:spPr>
        <p:txBody>
          <a:bodyPr>
            <a:noAutofit/>
          </a:bodyPr>
          <a:lstStyle/>
          <a:p>
            <a:pPr eaLnBrk="1" hangingPunct="1">
              <a:lnSpc>
                <a:spcPts val="3000"/>
              </a:lnSpc>
            </a:pPr>
            <a:r>
              <a:rPr lang="en-US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Issues with Radar-based </a:t>
            </a:r>
            <a:r>
              <a:rPr lang="en-US" sz="240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Air Traffic Management </a:t>
            </a:r>
            <a:endParaRPr lang="en-US" sz="2400" b="0" dirty="0" smtClean="0">
              <a:solidFill>
                <a:srgbClr val="5596E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903" y="834628"/>
            <a:ext cx="4089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 visibility to the aircraft traffic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 access to weather/terrain info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Totally rely on human air traffic controllers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 radar coverage in remote areas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annot fly directly from Point A to Point B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→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more fuel, more time → more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expensive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→ less eco-friendly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Multiple go-arounds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2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551902" y="350254"/>
            <a:ext cx="5837323" cy="384721"/>
          </a:xfrm>
        </p:spPr>
        <p:txBody>
          <a:bodyPr>
            <a:noAutofit/>
          </a:bodyPr>
          <a:lstStyle/>
          <a:p>
            <a:pPr eaLnBrk="1" hangingPunct="1">
              <a:lnSpc>
                <a:spcPts val="3000"/>
              </a:lnSpc>
            </a:pPr>
            <a:r>
              <a:rPr lang="en-US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ADS-B 101</a:t>
            </a:r>
            <a:endParaRPr lang="en-US" sz="2400" b="0" dirty="0" smtClean="0">
              <a:solidFill>
                <a:srgbClr val="5596E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902" y="834628"/>
            <a:ext cx="73651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utomatic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Always on. No interrogation required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ependent 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Depends on GNSS for GPS coordinates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urveillance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Position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Altitude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Velocity Vector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Call Sign, etc.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roadcast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1090MHz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frequency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Ground Stations or other aircrafts can receive messages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Open Standard Wire Protocol</a:t>
            </a:r>
          </a:p>
        </p:txBody>
      </p:sp>
    </p:spTree>
    <p:extLst>
      <p:ext uri="{BB962C8B-B14F-4D97-AF65-F5344CB8AC3E}">
        <p14:creationId xmlns:p14="http://schemas.microsoft.com/office/powerpoint/2010/main" val="3505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551902" y="350254"/>
            <a:ext cx="6103541" cy="384721"/>
          </a:xfrm>
        </p:spPr>
        <p:txBody>
          <a:bodyPr>
            <a:noAutofit/>
          </a:bodyPr>
          <a:lstStyle/>
          <a:p>
            <a:pPr eaLnBrk="1" hangingPunct="1">
              <a:lnSpc>
                <a:spcPts val="3000"/>
              </a:lnSpc>
            </a:pPr>
            <a:r>
              <a:rPr lang="en-US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Radar vs ADS-B </a:t>
            </a:r>
            <a:r>
              <a:rPr lang="en-US" sz="2400" dirty="0" err="1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mr-IN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sz="2400" b="0" dirty="0" smtClean="0">
              <a:solidFill>
                <a:srgbClr val="5596E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1449" y="834628"/>
            <a:ext cx="42400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ADS-B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Visibility to the aircraft traffic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Access to weather/terrain info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Less reliance on human air traffic controllers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No need for radar coverage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 fly directly from Point A to Point B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→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less fuel, less time → less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expensive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→ very eco-friendly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No more go-arounds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903" y="834628"/>
            <a:ext cx="40895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Radar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No visibility to the aircraft traffic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 access to weather/terrain info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Totally rely on human air traffic controllers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 radar coverage in remote areas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annot fly directly from Point A to Point B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→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more fuel, more time → more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expensive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→ not eco-friendly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Multiple go-arounds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0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551902" y="350254"/>
            <a:ext cx="6103541" cy="384721"/>
          </a:xfrm>
        </p:spPr>
        <p:txBody>
          <a:bodyPr>
            <a:noAutofit/>
          </a:bodyPr>
          <a:lstStyle/>
          <a:p>
            <a:pPr eaLnBrk="1" hangingPunct="1">
              <a:lnSpc>
                <a:spcPts val="3000"/>
              </a:lnSpc>
            </a:pPr>
            <a:r>
              <a:rPr lang="en-US" sz="2400" dirty="0" smtClean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</a:rPr>
              <a:t>Challenges with ADS-B Adoption</a:t>
            </a:r>
            <a:endParaRPr lang="en-US" sz="2400" b="0" dirty="0" smtClean="0">
              <a:solidFill>
                <a:srgbClr val="5596E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903" y="834628"/>
            <a:ext cx="43210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New Ground Stations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Upgrades to Air Traffic Control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Capital Intensive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Looming FAA Deadline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Jan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69" y="834628"/>
            <a:ext cx="3595452" cy="32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">
  <a:themeElements>
    <a:clrScheme name="Blue">
      <a:dk1>
        <a:srgbClr val="6D7777"/>
      </a:dk1>
      <a:lt1>
        <a:srgbClr val="5A5A5A"/>
      </a:lt1>
      <a:dk2>
        <a:srgbClr val="AFB8B8"/>
      </a:dk2>
      <a:lt2>
        <a:srgbClr val="959F9F"/>
      </a:lt2>
      <a:accent1>
        <a:srgbClr val="C8D2D2"/>
      </a:accent1>
      <a:accent2>
        <a:srgbClr val="DFE9E9"/>
      </a:accent2>
      <a:accent3>
        <a:srgbClr val="1D3649"/>
      </a:accent3>
      <a:accent4>
        <a:srgbClr val="325C80"/>
      </a:accent4>
      <a:accent5>
        <a:srgbClr val="5596E6"/>
      </a:accent5>
      <a:accent6>
        <a:srgbClr val="7CC7FF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sharepoint/v3/field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61993</TotalTime>
  <Words>1073</Words>
  <Application>Microsoft Macintosh PowerPoint</Application>
  <PresentationFormat>On-screen Show (16:9)</PresentationFormat>
  <Paragraphs>169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Calibri</vt:lpstr>
      <vt:lpstr>Calibri Light</vt:lpstr>
      <vt:lpstr>Gill Sans</vt:lpstr>
      <vt:lpstr>Helvetica</vt:lpstr>
      <vt:lpstr>Helvetica Neue</vt:lpstr>
      <vt:lpstr>HelvNeue Bold for IBM</vt:lpstr>
      <vt:lpstr>Mangal</vt:lpstr>
      <vt:lpstr>MS PGothic</vt:lpstr>
      <vt:lpstr>ＭＳ Ｐゴシック</vt:lpstr>
      <vt:lpstr>Wingdings</vt:lpstr>
      <vt:lpstr>Arial</vt:lpstr>
      <vt:lpstr>1_Office Theme</vt:lpstr>
      <vt:lpstr>Blue</vt:lpstr>
      <vt:lpstr>India Developer Roadshow </vt:lpstr>
      <vt:lpstr>PowerPoint Presentation</vt:lpstr>
      <vt:lpstr>Agenda</vt:lpstr>
      <vt:lpstr>Motivation – Why do we care?</vt:lpstr>
      <vt:lpstr>Radar-based Air Traffic Management</vt:lpstr>
      <vt:lpstr>Issues with Radar-based Air Traffic Management </vt:lpstr>
      <vt:lpstr>ADS-B 101</vt:lpstr>
      <vt:lpstr>Radar vs ADS-B Cont…</vt:lpstr>
      <vt:lpstr>Challenges with ADS-B Adoption</vt:lpstr>
      <vt:lpstr>Opportunities with ADS-B Adoption</vt:lpstr>
      <vt:lpstr>ADS-B based Ground Station</vt:lpstr>
      <vt:lpstr>ADS-B based Ground Station Cont..</vt:lpstr>
      <vt:lpstr>Cloud-based Air Traffic Control</vt:lpstr>
      <vt:lpstr>Flight Tracking with Augmented Reality</vt:lpstr>
      <vt:lpstr>Demo</vt:lpstr>
      <vt:lpstr>PowerPoint Presentation</vt:lpstr>
      <vt:lpstr>PowerPoint Presentation</vt:lpstr>
      <vt:lpstr>Stay Connected and continue coding !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Sanjay SAXENA</cp:lastModifiedBy>
  <cp:revision>1668</cp:revision>
  <cp:lastPrinted>2016-03-02T11:48:11Z</cp:lastPrinted>
  <dcterms:created xsi:type="dcterms:W3CDTF">2010-04-12T23:12:02Z</dcterms:created>
  <dcterms:modified xsi:type="dcterms:W3CDTF">2017-06-24T02:48:34Z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